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handoutMasterIdLst>
    <p:handoutMasterId r:id="rId32"/>
  </p:handoutMasterIdLst>
  <p:sldIdLst>
    <p:sldId id="256" r:id="rId2"/>
    <p:sldId id="258" r:id="rId3"/>
    <p:sldId id="263" r:id="rId4"/>
    <p:sldId id="260" r:id="rId5"/>
    <p:sldId id="264" r:id="rId6"/>
    <p:sldId id="265" r:id="rId7"/>
    <p:sldId id="266" r:id="rId8"/>
    <p:sldId id="267" r:id="rId9"/>
    <p:sldId id="268" r:id="rId10"/>
    <p:sldId id="269" r:id="rId11"/>
    <p:sldId id="270" r:id="rId12"/>
    <p:sldId id="272" r:id="rId13"/>
    <p:sldId id="282" r:id="rId14"/>
    <p:sldId id="271" r:id="rId15"/>
    <p:sldId id="274" r:id="rId16"/>
    <p:sldId id="275" r:id="rId17"/>
    <p:sldId id="276" r:id="rId18"/>
    <p:sldId id="277" r:id="rId19"/>
    <p:sldId id="278" r:id="rId20"/>
    <p:sldId id="279" r:id="rId21"/>
    <p:sldId id="280" r:id="rId22"/>
    <p:sldId id="281" r:id="rId23"/>
    <p:sldId id="285" r:id="rId24"/>
    <p:sldId id="283" r:id="rId25"/>
    <p:sldId id="284" r:id="rId26"/>
    <p:sldId id="273" r:id="rId27"/>
    <p:sldId id="286" r:id="rId28"/>
    <p:sldId id="287" r:id="rId29"/>
    <p:sldId id="288" r:id="rId30"/>
    <p:sldId id="289" r:id="rId31"/>
  </p:sldIdLst>
  <p:sldSz cx="9144000" cy="6858000" type="screen4x3"/>
  <p:notesSz cx="6400800" cy="86868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6767"/>
    <a:srgbClr val="2E3640"/>
    <a:srgbClr val="E33830"/>
    <a:srgbClr val="EF792F"/>
    <a:srgbClr val="EFB3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779" autoAdjust="0"/>
  </p:normalViewPr>
  <p:slideViewPr>
    <p:cSldViewPr>
      <p:cViewPr>
        <p:scale>
          <a:sx n="50" d="100"/>
          <a:sy n="50" d="100"/>
        </p:scale>
        <p:origin x="-510" y="-72"/>
      </p:cViewPr>
      <p:guideLst>
        <p:guide orient="horz" pos="2160"/>
        <p:guide pos="2880"/>
      </p:guideLst>
    </p:cSldViewPr>
  </p:slideViewPr>
  <p:notesTextViewPr>
    <p:cViewPr>
      <p:scale>
        <a:sx n="100" d="100"/>
        <a:sy n="100" d="100"/>
      </p:scale>
      <p:origin x="0" y="0"/>
    </p:cViewPr>
  </p:notesTextViewPr>
  <p:notesViewPr>
    <p:cSldViewPr>
      <p:cViewPr varScale="1">
        <p:scale>
          <a:sx n="105" d="100"/>
          <a:sy n="105" d="100"/>
        </p:scale>
        <p:origin x="-3528" y="-78"/>
      </p:cViewPr>
      <p:guideLst>
        <p:guide orient="horz" pos="2736"/>
        <p:guide pos="201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363" cy="4349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625850" y="0"/>
            <a:ext cx="2773363" cy="434975"/>
          </a:xfrm>
          <a:prstGeom prst="rect">
            <a:avLst/>
          </a:prstGeom>
        </p:spPr>
        <p:txBody>
          <a:bodyPr vert="horz" lIns="91440" tIns="45720" rIns="91440" bIns="45720" rtlCol="0"/>
          <a:lstStyle>
            <a:lvl1pPr algn="r">
              <a:defRPr sz="1200"/>
            </a:lvl1pPr>
          </a:lstStyle>
          <a:p>
            <a:fld id="{F2B49039-A67B-4E9F-B546-489F493C65B0}" type="datetimeFigureOut">
              <a:rPr lang="en-US" smtClean="0"/>
              <a:t>11/12/2014</a:t>
            </a:fld>
            <a:endParaRPr lang="en-US"/>
          </a:p>
        </p:txBody>
      </p:sp>
      <p:sp>
        <p:nvSpPr>
          <p:cNvPr id="4" name="Footer Placeholder 3"/>
          <p:cNvSpPr>
            <a:spLocks noGrp="1"/>
          </p:cNvSpPr>
          <p:nvPr>
            <p:ph type="ftr" sz="quarter" idx="2"/>
          </p:nvPr>
        </p:nvSpPr>
        <p:spPr>
          <a:xfrm>
            <a:off x="0" y="8250238"/>
            <a:ext cx="2773363" cy="4349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625850" y="8250238"/>
            <a:ext cx="2773363" cy="434975"/>
          </a:xfrm>
          <a:prstGeom prst="rect">
            <a:avLst/>
          </a:prstGeom>
        </p:spPr>
        <p:txBody>
          <a:bodyPr vert="horz" lIns="91440" tIns="45720" rIns="91440" bIns="45720" rtlCol="0" anchor="b"/>
          <a:lstStyle>
            <a:lvl1pPr algn="r">
              <a:defRPr sz="1200"/>
            </a:lvl1pPr>
          </a:lstStyle>
          <a:p>
            <a:fld id="{E1D2501A-AAB9-4BF5-8F37-B36864D6E0AD}" type="slidenum">
              <a:rPr lang="en-US" smtClean="0"/>
              <a:t>‹#›</a:t>
            </a:fld>
            <a:endParaRPr lang="en-US"/>
          </a:p>
        </p:txBody>
      </p:sp>
    </p:spTree>
    <p:extLst>
      <p:ext uri="{BB962C8B-B14F-4D97-AF65-F5344CB8AC3E}">
        <p14:creationId xmlns:p14="http://schemas.microsoft.com/office/powerpoint/2010/main" val="429150765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TC9990101-IMG05"/>
          <p:cNvPicPr>
            <a:picLocks noChangeAspect="1" noChangeArrowheads="1"/>
          </p:cNvPicPr>
          <p:nvPr userDrawn="1"/>
        </p:nvPicPr>
        <p:blipFill>
          <a:blip r:embed="rId2" cstate="print"/>
          <a:stretch>
            <a:fillRect/>
          </a:stretch>
        </p:blipFill>
        <p:spPr bwMode="auto">
          <a:xfrm>
            <a:off x="0" y="0"/>
            <a:ext cx="8382000" cy="6157976"/>
          </a:xfrm>
          <a:prstGeom prst="rect">
            <a:avLst/>
          </a:prstGeom>
          <a:noFill/>
          <a:ln>
            <a:noFill/>
          </a:ln>
        </p:spPr>
      </p:pic>
      <p:sp>
        <p:nvSpPr>
          <p:cNvPr id="8" name="Freeform 7"/>
          <p:cNvSpPr>
            <a:spLocks/>
          </p:cNvSpPr>
          <p:nvPr userDrawn="1"/>
        </p:nvSpPr>
        <p:spPr bwMode="auto">
          <a:xfrm>
            <a:off x="0" y="4495800"/>
            <a:ext cx="8153400" cy="2362200"/>
          </a:xfrm>
          <a:custGeom>
            <a:avLst/>
            <a:gdLst/>
            <a:ahLst/>
            <a:cxnLst>
              <a:cxn ang="0">
                <a:pos x="2102" y="511"/>
              </a:cxn>
              <a:cxn ang="0">
                <a:pos x="2136" y="47"/>
              </a:cxn>
              <a:cxn ang="0">
                <a:pos x="0" y="211"/>
              </a:cxn>
              <a:cxn ang="0">
                <a:pos x="0" y="511"/>
              </a:cxn>
              <a:cxn ang="0">
                <a:pos x="0" y="1471"/>
              </a:cxn>
              <a:cxn ang="0">
                <a:pos x="1927" y="1471"/>
              </a:cxn>
              <a:cxn ang="0">
                <a:pos x="1939" y="1428"/>
              </a:cxn>
              <a:cxn ang="0">
                <a:pos x="2102" y="511"/>
              </a:cxn>
            </a:cxnLst>
            <a:rect l="0" t="0" r="r" b="b"/>
            <a:pathLst>
              <a:path w="2136" h="1471">
                <a:moveTo>
                  <a:pt x="2102" y="511"/>
                </a:moveTo>
                <a:cubicBezTo>
                  <a:pt x="2118" y="354"/>
                  <a:pt x="2129" y="199"/>
                  <a:pt x="2136" y="47"/>
                </a:cubicBezTo>
                <a:cubicBezTo>
                  <a:pt x="1803" y="0"/>
                  <a:pt x="976" y="63"/>
                  <a:pt x="0" y="211"/>
                </a:cubicBezTo>
                <a:cubicBezTo>
                  <a:pt x="0" y="511"/>
                  <a:pt x="0" y="511"/>
                  <a:pt x="0" y="511"/>
                </a:cubicBezTo>
                <a:cubicBezTo>
                  <a:pt x="0" y="1471"/>
                  <a:pt x="0" y="1471"/>
                  <a:pt x="0" y="1471"/>
                </a:cubicBezTo>
                <a:cubicBezTo>
                  <a:pt x="1927" y="1471"/>
                  <a:pt x="1927" y="1471"/>
                  <a:pt x="1927" y="1471"/>
                </a:cubicBezTo>
                <a:cubicBezTo>
                  <a:pt x="1931" y="1457"/>
                  <a:pt x="1935" y="1443"/>
                  <a:pt x="1939" y="1428"/>
                </a:cubicBezTo>
                <a:cubicBezTo>
                  <a:pt x="2019" y="1131"/>
                  <a:pt x="2071" y="819"/>
                  <a:pt x="2102" y="511"/>
                </a:cubicBezTo>
                <a:close/>
              </a:path>
            </a:pathLst>
          </a:custGeom>
          <a:solidFill>
            <a:schemeClr val="accent4"/>
          </a:solidFill>
          <a:ln w="9525">
            <a:noFill/>
            <a:round/>
            <a:headEnd/>
            <a:tailEnd/>
          </a:ln>
          <a:effectLst/>
        </p:spPr>
        <p:txBody>
          <a:bodyPr/>
          <a:lstStyle/>
          <a:p>
            <a:pPr fontAlgn="auto">
              <a:spcBef>
                <a:spcPts val="0"/>
              </a:spcBef>
              <a:spcAft>
                <a:spcPts val="0"/>
              </a:spcAft>
              <a:defRPr/>
            </a:pPr>
            <a:endParaRPr lang="en-US">
              <a:latin typeface="+mn-lt"/>
            </a:endParaRPr>
          </a:p>
        </p:txBody>
      </p:sp>
      <p:sp>
        <p:nvSpPr>
          <p:cNvPr id="9" name="Freeform 8"/>
          <p:cNvSpPr>
            <a:spLocks/>
          </p:cNvSpPr>
          <p:nvPr userDrawn="1"/>
        </p:nvSpPr>
        <p:spPr bwMode="auto">
          <a:xfrm>
            <a:off x="7343775" y="0"/>
            <a:ext cx="1800225" cy="6858000"/>
          </a:xfrm>
          <a:custGeom>
            <a:avLst/>
            <a:gdLst/>
            <a:ahLst/>
            <a:cxnLst>
              <a:cxn ang="0">
                <a:pos x="502" y="0"/>
              </a:cxn>
              <a:cxn ang="0">
                <a:pos x="93" y="0"/>
              </a:cxn>
              <a:cxn ang="0">
                <a:pos x="0" y="3168"/>
              </a:cxn>
              <a:cxn ang="0">
                <a:pos x="502" y="3168"/>
              </a:cxn>
              <a:cxn ang="0">
                <a:pos x="502" y="0"/>
              </a:cxn>
            </a:cxnLst>
            <a:rect l="0" t="0" r="r" b="b"/>
            <a:pathLst>
              <a:path w="502" h="3168">
                <a:moveTo>
                  <a:pt x="502" y="0"/>
                </a:moveTo>
                <a:cubicBezTo>
                  <a:pt x="93" y="0"/>
                  <a:pt x="93" y="0"/>
                  <a:pt x="93" y="0"/>
                </a:cubicBezTo>
                <a:cubicBezTo>
                  <a:pt x="146" y="383"/>
                  <a:pt x="323" y="1900"/>
                  <a:pt x="0" y="3168"/>
                </a:cubicBezTo>
                <a:cubicBezTo>
                  <a:pt x="502" y="3168"/>
                  <a:pt x="502" y="3168"/>
                  <a:pt x="502" y="3168"/>
                </a:cubicBezTo>
                <a:lnTo>
                  <a:pt x="502" y="0"/>
                </a:lnTo>
                <a:close/>
              </a:path>
            </a:pathLst>
          </a:custGeom>
          <a:gradFill rotWithShape="1">
            <a:gsLst>
              <a:gs pos="0">
                <a:schemeClr val="accent1"/>
              </a:gs>
              <a:gs pos="100000">
                <a:schemeClr val="accent2"/>
              </a:gs>
            </a:gsLst>
            <a:lin ang="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ctrTitle" hasCustomPrompt="1"/>
          </p:nvPr>
        </p:nvSpPr>
        <p:spPr>
          <a:xfrm>
            <a:off x="685800" y="5181600"/>
            <a:ext cx="6400800" cy="685800"/>
          </a:xfrm>
        </p:spPr>
        <p:txBody>
          <a:bodyPr>
            <a:noAutofit/>
          </a:bodyPr>
          <a:lstStyle>
            <a:lvl1pPr>
              <a:defRPr sz="4000">
                <a:solidFill>
                  <a:schemeClr val="bg1"/>
                </a:solidFill>
              </a:defRPr>
            </a:lvl1pPr>
          </a:lstStyle>
          <a:p>
            <a:r>
              <a:rPr lang="en-US" smtClean="0"/>
              <a:t>Title of the Presentation</a:t>
            </a:r>
            <a:endParaRPr lang="en-US"/>
          </a:p>
        </p:txBody>
      </p:sp>
      <p:sp>
        <p:nvSpPr>
          <p:cNvPr id="3" name="Subtitle 2"/>
          <p:cNvSpPr>
            <a:spLocks noGrp="1"/>
          </p:cNvSpPr>
          <p:nvPr>
            <p:ph type="subTitle" idx="1" hasCustomPrompt="1"/>
          </p:nvPr>
        </p:nvSpPr>
        <p:spPr>
          <a:xfrm>
            <a:off x="685800" y="5867400"/>
            <a:ext cx="6400800" cy="457200"/>
          </a:xfrm>
        </p:spPr>
        <p:txBody>
          <a:bodyPr>
            <a:normAutofit/>
          </a:bodyPr>
          <a:lstStyle>
            <a:lvl1pPr marL="0" indent="0" algn="l">
              <a:spcBef>
                <a:spcPts val="0"/>
              </a:spcBef>
              <a:buNone/>
              <a:defRPr sz="2000" cap="all" baseline="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Subtitle of the presentation</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Text and Photo">
    <p:bg>
      <p:bgPr>
        <a:solidFill>
          <a:schemeClr val="accent4"/>
        </a:solidFill>
        <a:effectLst/>
      </p:bgPr>
    </p:bg>
    <p:spTree>
      <p:nvGrpSpPr>
        <p:cNvPr id="1" name=""/>
        <p:cNvGrpSpPr/>
        <p:nvPr/>
      </p:nvGrpSpPr>
      <p:grpSpPr>
        <a:xfrm>
          <a:off x="0" y="0"/>
          <a:ext cx="0" cy="0"/>
          <a:chOff x="0" y="0"/>
          <a:chExt cx="0" cy="0"/>
        </a:xfrm>
      </p:grpSpPr>
      <p:grpSp>
        <p:nvGrpSpPr>
          <p:cNvPr id="10" name="Group 3"/>
          <p:cNvGrpSpPr>
            <a:grpSpLocks/>
          </p:cNvGrpSpPr>
          <p:nvPr userDrawn="1"/>
        </p:nvGrpSpPr>
        <p:grpSpPr bwMode="auto">
          <a:xfrm>
            <a:off x="0" y="0"/>
            <a:ext cx="1482725" cy="6858000"/>
            <a:chOff x="103279934" y="105155999"/>
            <a:chExt cx="1235004" cy="5715001"/>
          </a:xfrm>
        </p:grpSpPr>
        <p:sp>
          <p:nvSpPr>
            <p:cNvPr id="11" name="Freeform 4"/>
            <p:cNvSpPr>
              <a:spLocks noEditPoints="1"/>
            </p:cNvSpPr>
            <p:nvPr/>
          </p:nvSpPr>
          <p:spPr bwMode="auto">
            <a:xfrm>
              <a:off x="103279934" y="105155999"/>
              <a:ext cx="1141123" cy="5715001"/>
            </a:xfrm>
            <a:custGeom>
              <a:avLst/>
              <a:gdLst/>
              <a:ahLst/>
              <a:cxnLst>
                <a:cxn ang="0">
                  <a:pos x="178" y="3168"/>
                </a:cxn>
                <a:cxn ang="0">
                  <a:pos x="124" y="3168"/>
                </a:cxn>
                <a:cxn ang="0">
                  <a:pos x="0" y="685"/>
                </a:cxn>
                <a:cxn ang="0">
                  <a:pos x="0" y="0"/>
                </a:cxn>
                <a:cxn ang="0">
                  <a:pos x="418" y="0"/>
                </a:cxn>
                <a:cxn ang="0">
                  <a:pos x="178" y="3168"/>
                </a:cxn>
                <a:cxn ang="0">
                  <a:pos x="124" y="3168"/>
                </a:cxn>
                <a:cxn ang="0">
                  <a:pos x="0" y="685"/>
                </a:cxn>
                <a:cxn ang="0">
                  <a:pos x="0" y="3168"/>
                </a:cxn>
                <a:cxn ang="0">
                  <a:pos x="124" y="3168"/>
                </a:cxn>
              </a:cxnLst>
              <a:rect l="0" t="0" r="r" b="b"/>
              <a:pathLst>
                <a:path w="630" h="3168">
                  <a:moveTo>
                    <a:pt x="178" y="3168"/>
                  </a:moveTo>
                  <a:cubicBezTo>
                    <a:pt x="124" y="3168"/>
                    <a:pt x="124" y="3168"/>
                    <a:pt x="124" y="3168"/>
                  </a:cubicBezTo>
                  <a:cubicBezTo>
                    <a:pt x="0" y="685"/>
                    <a:pt x="0" y="685"/>
                    <a:pt x="0" y="685"/>
                  </a:cubicBezTo>
                  <a:cubicBezTo>
                    <a:pt x="0" y="0"/>
                    <a:pt x="0" y="0"/>
                    <a:pt x="0" y="0"/>
                  </a:cubicBezTo>
                  <a:cubicBezTo>
                    <a:pt x="418" y="0"/>
                    <a:pt x="418" y="0"/>
                    <a:pt x="418" y="0"/>
                  </a:cubicBezTo>
                  <a:cubicBezTo>
                    <a:pt x="476" y="384"/>
                    <a:pt x="630" y="1741"/>
                    <a:pt x="178" y="3168"/>
                  </a:cubicBezTo>
                  <a:close/>
                  <a:moveTo>
                    <a:pt x="124" y="3168"/>
                  </a:moveTo>
                  <a:cubicBezTo>
                    <a:pt x="0" y="685"/>
                    <a:pt x="0" y="685"/>
                    <a:pt x="0" y="685"/>
                  </a:cubicBezTo>
                  <a:cubicBezTo>
                    <a:pt x="0" y="3168"/>
                    <a:pt x="0" y="3168"/>
                    <a:pt x="0" y="3168"/>
                  </a:cubicBezTo>
                  <a:lnTo>
                    <a:pt x="124" y="3168"/>
                  </a:lnTo>
                  <a:close/>
                </a:path>
              </a:pathLst>
            </a:custGeom>
            <a:gradFill rotWithShape="1">
              <a:gsLst>
                <a:gs pos="0">
                  <a:schemeClr val="accent1"/>
                </a:gs>
                <a:gs pos="100000">
                  <a:schemeClr val="accent2"/>
                </a:gs>
              </a:gsLst>
              <a:lin ang="0" scaled="1"/>
            </a:gradFill>
            <a:ln w="9525">
              <a:noFill/>
              <a:round/>
              <a:headEnd/>
              <a:tailEnd/>
            </a:ln>
            <a:effectLst/>
          </p:spPr>
          <p:txBody>
            <a:bodyPr/>
            <a:lstStyle/>
            <a:p>
              <a:pPr fontAlgn="auto">
                <a:spcBef>
                  <a:spcPts val="0"/>
                </a:spcBef>
                <a:spcAft>
                  <a:spcPts val="0"/>
                </a:spcAft>
                <a:defRPr/>
              </a:pPr>
              <a:endParaRPr lang="en-US">
                <a:latin typeface="+mn-lt"/>
              </a:endParaRPr>
            </a:p>
          </p:txBody>
        </p:sp>
        <p:grpSp>
          <p:nvGrpSpPr>
            <p:cNvPr id="12" name="Group 5"/>
            <p:cNvGrpSpPr>
              <a:grpSpLocks/>
            </p:cNvGrpSpPr>
            <p:nvPr/>
          </p:nvGrpSpPr>
          <p:grpSpPr bwMode="auto">
            <a:xfrm>
              <a:off x="103615774" y="105155999"/>
              <a:ext cx="899146" cy="5715001"/>
              <a:chOff x="102932440" y="105155999"/>
              <a:chExt cx="1582498" cy="10058401"/>
            </a:xfrm>
          </p:grpSpPr>
          <p:sp>
            <p:nvSpPr>
              <p:cNvPr id="13" name="Freeform 6"/>
              <p:cNvSpPr>
                <a:spLocks/>
              </p:cNvSpPr>
              <p:nvPr/>
            </p:nvSpPr>
            <p:spPr bwMode="auto">
              <a:xfrm>
                <a:off x="102932440" y="105155999"/>
                <a:ext cx="1373050" cy="10058401"/>
              </a:xfrm>
              <a:custGeom>
                <a:avLst/>
                <a:gdLst/>
                <a:ahLst/>
                <a:cxnLst>
                  <a:cxn ang="0">
                    <a:pos x="160" y="0"/>
                  </a:cxn>
                  <a:cxn ang="0">
                    <a:pos x="0" y="3164"/>
                  </a:cxn>
                </a:cxnLst>
                <a:rect l="0" t="0" r="r" b="b"/>
                <a:pathLst>
                  <a:path w="430" h="3164">
                    <a:moveTo>
                      <a:pt x="160" y="0"/>
                    </a:moveTo>
                    <a:cubicBezTo>
                      <a:pt x="430" y="1502"/>
                      <a:pt x="90" y="2850"/>
                      <a:pt x="0" y="3164"/>
                    </a:cubicBezTo>
                  </a:path>
                </a:pathLst>
              </a:custGeom>
              <a:noFill/>
              <a:ln w="6350" cap="flat" cmpd="sng" algn="ctr">
                <a:solidFill>
                  <a:schemeClr val="bg1"/>
                </a:solidFill>
                <a:prstDash val="solid"/>
                <a:miter lim="800000"/>
                <a:headEnd/>
                <a:tailEnd/>
              </a:ln>
              <a:effectLst/>
            </p:spPr>
            <p:txBody>
              <a:bodyPr/>
              <a:lstStyle/>
              <a:p>
                <a:pPr fontAlgn="auto">
                  <a:spcBef>
                    <a:spcPts val="0"/>
                  </a:spcBef>
                  <a:spcAft>
                    <a:spcPts val="0"/>
                  </a:spcAft>
                  <a:defRPr/>
                </a:pPr>
                <a:endParaRPr lang="en-US">
                  <a:latin typeface="+mn-lt"/>
                </a:endParaRPr>
              </a:p>
            </p:txBody>
          </p:sp>
          <p:sp>
            <p:nvSpPr>
              <p:cNvPr id="14" name="Freeform 7"/>
              <p:cNvSpPr>
                <a:spLocks/>
              </p:cNvSpPr>
              <p:nvPr/>
            </p:nvSpPr>
            <p:spPr bwMode="auto">
              <a:xfrm>
                <a:off x="103234976" y="105155999"/>
                <a:ext cx="1156621" cy="10058401"/>
              </a:xfrm>
              <a:custGeom>
                <a:avLst/>
                <a:gdLst/>
                <a:ahLst/>
                <a:cxnLst>
                  <a:cxn ang="0">
                    <a:pos x="42" y="0"/>
                  </a:cxn>
                  <a:cxn ang="0">
                    <a:pos x="0" y="3164"/>
                  </a:cxn>
                </a:cxnLst>
                <a:rect l="0" t="0" r="r" b="b"/>
                <a:pathLst>
                  <a:path w="362" h="3164">
                    <a:moveTo>
                      <a:pt x="42" y="0"/>
                    </a:moveTo>
                    <a:cubicBezTo>
                      <a:pt x="362" y="1456"/>
                      <a:pt x="90" y="2791"/>
                      <a:pt x="0" y="3164"/>
                    </a:cubicBezTo>
                  </a:path>
                </a:pathLst>
              </a:custGeom>
              <a:noFill/>
              <a:ln w="6350" cap="flat" cmpd="sng" algn="ctr">
                <a:solidFill>
                  <a:schemeClr val="bg1"/>
                </a:solidFill>
                <a:prstDash val="solid"/>
                <a:miter lim="800000"/>
                <a:headEnd/>
                <a:tailEnd/>
              </a:ln>
              <a:effectLst/>
            </p:spPr>
            <p:txBody>
              <a:bodyPr/>
              <a:lstStyle/>
              <a:p>
                <a:pPr fontAlgn="auto">
                  <a:spcBef>
                    <a:spcPts val="0"/>
                  </a:spcBef>
                  <a:spcAft>
                    <a:spcPts val="0"/>
                  </a:spcAft>
                  <a:defRPr/>
                </a:pPr>
                <a:endParaRPr lang="en-US">
                  <a:latin typeface="+mn-lt"/>
                </a:endParaRPr>
              </a:p>
            </p:txBody>
          </p:sp>
          <p:sp>
            <p:nvSpPr>
              <p:cNvPr id="15" name="Freeform 8"/>
              <p:cNvSpPr>
                <a:spLocks/>
              </p:cNvSpPr>
              <p:nvPr/>
            </p:nvSpPr>
            <p:spPr bwMode="auto">
              <a:xfrm>
                <a:off x="103295484" y="105155999"/>
                <a:ext cx="1219454" cy="10058401"/>
              </a:xfrm>
              <a:custGeom>
                <a:avLst/>
                <a:gdLst/>
                <a:ahLst/>
                <a:cxnLst>
                  <a:cxn ang="0">
                    <a:pos x="80" y="0"/>
                  </a:cxn>
                  <a:cxn ang="0">
                    <a:pos x="0" y="3164"/>
                  </a:cxn>
                </a:cxnLst>
                <a:rect l="0" t="0" r="r" b="b"/>
                <a:pathLst>
                  <a:path w="382" h="3164">
                    <a:moveTo>
                      <a:pt x="80" y="0"/>
                    </a:moveTo>
                    <a:cubicBezTo>
                      <a:pt x="382" y="1458"/>
                      <a:pt x="96" y="2789"/>
                      <a:pt x="0" y="3164"/>
                    </a:cubicBezTo>
                  </a:path>
                </a:pathLst>
              </a:custGeom>
              <a:noFill/>
              <a:ln w="6350" cap="flat" cmpd="sng" algn="ctr">
                <a:solidFill>
                  <a:schemeClr val="accent1"/>
                </a:solidFill>
                <a:prstDash val="solid"/>
                <a:miter lim="800000"/>
                <a:headEnd/>
                <a:tailEnd/>
              </a:ln>
              <a:effectLst/>
            </p:spPr>
            <p:txBody>
              <a:bodyPr/>
              <a:lstStyle/>
              <a:p>
                <a:pPr fontAlgn="auto">
                  <a:spcBef>
                    <a:spcPts val="0"/>
                  </a:spcBef>
                  <a:spcAft>
                    <a:spcPts val="0"/>
                  </a:spcAft>
                  <a:defRPr/>
                </a:pPr>
                <a:endParaRPr lang="en-US">
                  <a:latin typeface="+mn-lt"/>
                </a:endParaRPr>
              </a:p>
            </p:txBody>
          </p:sp>
          <p:sp>
            <p:nvSpPr>
              <p:cNvPr id="16" name="Freeform 9"/>
              <p:cNvSpPr>
                <a:spLocks/>
              </p:cNvSpPr>
              <p:nvPr/>
            </p:nvSpPr>
            <p:spPr bwMode="auto">
              <a:xfrm>
                <a:off x="103162834" y="105155999"/>
                <a:ext cx="1231090" cy="10058401"/>
              </a:xfrm>
              <a:custGeom>
                <a:avLst/>
                <a:gdLst/>
                <a:ahLst/>
                <a:cxnLst>
                  <a:cxn ang="0">
                    <a:pos x="87" y="0"/>
                  </a:cxn>
                  <a:cxn ang="0">
                    <a:pos x="0" y="3164"/>
                  </a:cxn>
                </a:cxnLst>
                <a:rect l="0" t="0" r="r" b="b"/>
                <a:pathLst>
                  <a:path w="386" h="3164">
                    <a:moveTo>
                      <a:pt x="87" y="0"/>
                    </a:moveTo>
                    <a:cubicBezTo>
                      <a:pt x="386" y="1461"/>
                      <a:pt x="95" y="2793"/>
                      <a:pt x="0" y="3164"/>
                    </a:cubicBezTo>
                  </a:path>
                </a:pathLst>
              </a:custGeom>
              <a:noFill/>
              <a:ln w="6350" cap="flat" cmpd="sng" algn="ctr">
                <a:solidFill>
                  <a:schemeClr val="bg1"/>
                </a:solidFill>
                <a:prstDash val="solid"/>
                <a:miter lim="800000"/>
                <a:headEnd/>
                <a:tailEnd/>
              </a:ln>
              <a:effectLst/>
            </p:spPr>
            <p:txBody>
              <a:bodyPr/>
              <a:lstStyle/>
              <a:p>
                <a:pPr fontAlgn="auto">
                  <a:spcBef>
                    <a:spcPts val="0"/>
                  </a:spcBef>
                  <a:spcAft>
                    <a:spcPts val="0"/>
                  </a:spcAft>
                  <a:defRPr/>
                </a:pPr>
                <a:endParaRPr lang="en-US">
                  <a:latin typeface="+mn-lt"/>
                </a:endParaRPr>
              </a:p>
            </p:txBody>
          </p:sp>
          <p:sp>
            <p:nvSpPr>
              <p:cNvPr id="17" name="Freeform 10"/>
              <p:cNvSpPr>
                <a:spLocks/>
              </p:cNvSpPr>
              <p:nvPr/>
            </p:nvSpPr>
            <p:spPr bwMode="auto">
              <a:xfrm>
                <a:off x="103055783" y="105155999"/>
                <a:ext cx="1217126" cy="10058401"/>
              </a:xfrm>
              <a:custGeom>
                <a:avLst/>
                <a:gdLst/>
                <a:ahLst/>
                <a:cxnLst>
                  <a:cxn ang="0">
                    <a:pos x="79" y="0"/>
                  </a:cxn>
                  <a:cxn ang="0">
                    <a:pos x="0" y="3164"/>
                  </a:cxn>
                </a:cxnLst>
                <a:rect l="0" t="0" r="r" b="b"/>
                <a:pathLst>
                  <a:path w="381" h="3164">
                    <a:moveTo>
                      <a:pt x="79" y="0"/>
                    </a:moveTo>
                    <a:cubicBezTo>
                      <a:pt x="381" y="1458"/>
                      <a:pt x="95" y="2789"/>
                      <a:pt x="0" y="3164"/>
                    </a:cubicBezTo>
                  </a:path>
                </a:pathLst>
              </a:custGeom>
              <a:noFill/>
              <a:ln w="6350" cap="flat" cmpd="sng" algn="ctr">
                <a:solidFill>
                  <a:schemeClr val="accent1"/>
                </a:solidFill>
                <a:prstDash val="solid"/>
                <a:miter lim="800000"/>
                <a:headEnd/>
                <a:tailEnd/>
              </a:ln>
              <a:effectLst/>
            </p:spPr>
            <p:txBody>
              <a:bodyPr/>
              <a:lstStyle/>
              <a:p>
                <a:pPr fontAlgn="auto">
                  <a:spcBef>
                    <a:spcPts val="0"/>
                  </a:spcBef>
                  <a:spcAft>
                    <a:spcPts val="0"/>
                  </a:spcAft>
                  <a:defRPr/>
                </a:pPr>
                <a:endParaRPr lang="en-US">
                  <a:latin typeface="+mn-lt"/>
                </a:endParaRPr>
              </a:p>
            </p:txBody>
          </p:sp>
        </p:grpSp>
      </p:grpSp>
      <p:sp>
        <p:nvSpPr>
          <p:cNvPr id="2" name="Title 1"/>
          <p:cNvSpPr>
            <a:spLocks noGrp="1"/>
          </p:cNvSpPr>
          <p:nvPr>
            <p:ph type="title" hasCustomPrompt="1"/>
          </p:nvPr>
        </p:nvSpPr>
        <p:spPr>
          <a:xfrm>
            <a:off x="1371600" y="457200"/>
            <a:ext cx="6400800" cy="685800"/>
          </a:xfrm>
        </p:spPr>
        <p:txBody>
          <a:bodyPr>
            <a:normAutofit/>
          </a:bodyPr>
          <a:lstStyle>
            <a:lvl1pPr>
              <a:defRPr sz="3600">
                <a:solidFill>
                  <a:schemeClr val="bg1"/>
                </a:solidFill>
              </a:defRPr>
            </a:lvl1pPr>
          </a:lstStyle>
          <a:p>
            <a:r>
              <a:rPr lang="en-US" smtClean="0"/>
              <a:t>Content Page with Text and Photo</a:t>
            </a:r>
            <a:endParaRPr lang="en-US"/>
          </a:p>
        </p:txBody>
      </p:sp>
      <p:sp>
        <p:nvSpPr>
          <p:cNvPr id="3" name="Content Placeholder 2"/>
          <p:cNvSpPr>
            <a:spLocks noGrp="1"/>
          </p:cNvSpPr>
          <p:nvPr>
            <p:ph sz="half" idx="1"/>
          </p:nvPr>
        </p:nvSpPr>
        <p:spPr>
          <a:xfrm>
            <a:off x="1371600" y="1828800"/>
            <a:ext cx="3657600" cy="4648200"/>
          </a:xfrm>
        </p:spPr>
        <p:txBody>
          <a:bodyPr>
            <a:normAutofit/>
          </a:bodyPr>
          <a:lstStyle>
            <a:lvl1pPr marL="0" indent="0">
              <a:lnSpc>
                <a:spcPct val="120000"/>
              </a:lnSpc>
              <a:spcBef>
                <a:spcPts val="0"/>
              </a:spcBef>
              <a:buFontTx/>
              <a:buNone/>
              <a:defRPr sz="2000">
                <a:solidFill>
                  <a:schemeClr val="bg1"/>
                </a:solidFill>
                <a:latin typeface="+mn-lt"/>
              </a:defRPr>
            </a:lvl1pPr>
            <a:lvl2pPr>
              <a:buFontTx/>
              <a:buNone/>
              <a:defRPr sz="2400">
                <a:solidFill>
                  <a:schemeClr val="bg1"/>
                </a:solidFill>
              </a:defRPr>
            </a:lvl2pPr>
            <a:lvl3pPr>
              <a:buFontTx/>
              <a:buNone/>
              <a:defRPr sz="2000">
                <a:solidFill>
                  <a:schemeClr val="bg1"/>
                </a:solidFill>
              </a:defRPr>
            </a:lvl3pPr>
            <a:lvl4pPr>
              <a:buFontTx/>
              <a:buNone/>
              <a:defRPr sz="1800">
                <a:solidFill>
                  <a:schemeClr val="bg1"/>
                </a:solidFill>
              </a:defRPr>
            </a:lvl4pPr>
            <a:lvl5pPr>
              <a:buFontTx/>
              <a:buNone/>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endParaRPr lang="en-US"/>
          </a:p>
        </p:txBody>
      </p:sp>
      <p:sp>
        <p:nvSpPr>
          <p:cNvPr id="8" name="Picture Placeholder 2"/>
          <p:cNvSpPr>
            <a:spLocks noGrp="1"/>
          </p:cNvSpPr>
          <p:nvPr>
            <p:ph type="pic" idx="10"/>
          </p:nvPr>
        </p:nvSpPr>
        <p:spPr>
          <a:xfrm>
            <a:off x="5486400" y="1828800"/>
            <a:ext cx="3124200" cy="4648200"/>
          </a:xfrm>
        </p:spPr>
        <p:txBody>
          <a:bodyPr>
            <a:normAutofit/>
          </a:bodyPr>
          <a:lstStyle>
            <a:lvl1pPr marL="0" indent="0">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Subtitle 2"/>
          <p:cNvSpPr>
            <a:spLocks noGrp="1"/>
          </p:cNvSpPr>
          <p:nvPr>
            <p:ph type="subTitle" idx="11" hasCustomPrompt="1"/>
          </p:nvPr>
        </p:nvSpPr>
        <p:spPr>
          <a:xfrm>
            <a:off x="1371600" y="1143000"/>
            <a:ext cx="6400800" cy="457200"/>
          </a:xfrm>
        </p:spPr>
        <p:txBody>
          <a:bodyPr>
            <a:normAutofit/>
          </a:bodyPr>
          <a:lstStyle>
            <a:lvl1pPr marL="0" indent="0" algn="l">
              <a:buNone/>
              <a:defRPr sz="2000" cap="all" baseline="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Subtitle content page with text and photo</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ith Text and Table">
    <p:spTree>
      <p:nvGrpSpPr>
        <p:cNvPr id="1" name=""/>
        <p:cNvGrpSpPr/>
        <p:nvPr/>
      </p:nvGrpSpPr>
      <p:grpSpPr>
        <a:xfrm>
          <a:off x="0" y="0"/>
          <a:ext cx="0" cy="0"/>
          <a:chOff x="0" y="0"/>
          <a:chExt cx="0" cy="0"/>
        </a:xfrm>
      </p:grpSpPr>
      <p:grpSp>
        <p:nvGrpSpPr>
          <p:cNvPr id="10" name="Group 3"/>
          <p:cNvGrpSpPr>
            <a:grpSpLocks/>
          </p:cNvGrpSpPr>
          <p:nvPr userDrawn="1"/>
        </p:nvGrpSpPr>
        <p:grpSpPr bwMode="auto">
          <a:xfrm>
            <a:off x="0" y="0"/>
            <a:ext cx="1482725" cy="6858000"/>
            <a:chOff x="103279934" y="105155999"/>
            <a:chExt cx="1235004" cy="5715001"/>
          </a:xfrm>
        </p:grpSpPr>
        <p:sp>
          <p:nvSpPr>
            <p:cNvPr id="11" name="Freeform 4"/>
            <p:cNvSpPr>
              <a:spLocks noEditPoints="1"/>
            </p:cNvSpPr>
            <p:nvPr/>
          </p:nvSpPr>
          <p:spPr bwMode="auto">
            <a:xfrm>
              <a:off x="103279934" y="105155999"/>
              <a:ext cx="1141123" cy="5715001"/>
            </a:xfrm>
            <a:custGeom>
              <a:avLst/>
              <a:gdLst/>
              <a:ahLst/>
              <a:cxnLst>
                <a:cxn ang="0">
                  <a:pos x="178" y="3168"/>
                </a:cxn>
                <a:cxn ang="0">
                  <a:pos x="124" y="3168"/>
                </a:cxn>
                <a:cxn ang="0">
                  <a:pos x="0" y="685"/>
                </a:cxn>
                <a:cxn ang="0">
                  <a:pos x="0" y="0"/>
                </a:cxn>
                <a:cxn ang="0">
                  <a:pos x="418" y="0"/>
                </a:cxn>
                <a:cxn ang="0">
                  <a:pos x="178" y="3168"/>
                </a:cxn>
                <a:cxn ang="0">
                  <a:pos x="124" y="3168"/>
                </a:cxn>
                <a:cxn ang="0">
                  <a:pos x="0" y="685"/>
                </a:cxn>
                <a:cxn ang="0">
                  <a:pos x="0" y="3168"/>
                </a:cxn>
                <a:cxn ang="0">
                  <a:pos x="124" y="3168"/>
                </a:cxn>
              </a:cxnLst>
              <a:rect l="0" t="0" r="r" b="b"/>
              <a:pathLst>
                <a:path w="630" h="3168">
                  <a:moveTo>
                    <a:pt x="178" y="3168"/>
                  </a:moveTo>
                  <a:cubicBezTo>
                    <a:pt x="124" y="3168"/>
                    <a:pt x="124" y="3168"/>
                    <a:pt x="124" y="3168"/>
                  </a:cubicBezTo>
                  <a:cubicBezTo>
                    <a:pt x="0" y="685"/>
                    <a:pt x="0" y="685"/>
                    <a:pt x="0" y="685"/>
                  </a:cubicBezTo>
                  <a:cubicBezTo>
                    <a:pt x="0" y="0"/>
                    <a:pt x="0" y="0"/>
                    <a:pt x="0" y="0"/>
                  </a:cubicBezTo>
                  <a:cubicBezTo>
                    <a:pt x="418" y="0"/>
                    <a:pt x="418" y="0"/>
                    <a:pt x="418" y="0"/>
                  </a:cubicBezTo>
                  <a:cubicBezTo>
                    <a:pt x="476" y="384"/>
                    <a:pt x="630" y="1741"/>
                    <a:pt x="178" y="3168"/>
                  </a:cubicBezTo>
                  <a:close/>
                  <a:moveTo>
                    <a:pt x="124" y="3168"/>
                  </a:moveTo>
                  <a:cubicBezTo>
                    <a:pt x="0" y="685"/>
                    <a:pt x="0" y="685"/>
                    <a:pt x="0" y="685"/>
                  </a:cubicBezTo>
                  <a:cubicBezTo>
                    <a:pt x="0" y="3168"/>
                    <a:pt x="0" y="3168"/>
                    <a:pt x="0" y="3168"/>
                  </a:cubicBezTo>
                  <a:lnTo>
                    <a:pt x="124" y="3168"/>
                  </a:lnTo>
                  <a:close/>
                </a:path>
              </a:pathLst>
            </a:custGeom>
            <a:gradFill rotWithShape="1">
              <a:gsLst>
                <a:gs pos="0">
                  <a:schemeClr val="accent1"/>
                </a:gs>
                <a:gs pos="100000">
                  <a:schemeClr val="accent2"/>
                </a:gs>
              </a:gsLst>
              <a:lin ang="0" scaled="1"/>
            </a:gradFill>
            <a:ln w="9525">
              <a:noFill/>
              <a:round/>
              <a:headEnd/>
              <a:tailEnd/>
            </a:ln>
            <a:effectLst/>
          </p:spPr>
          <p:txBody>
            <a:bodyPr/>
            <a:lstStyle/>
            <a:p>
              <a:pPr fontAlgn="auto">
                <a:spcBef>
                  <a:spcPts val="0"/>
                </a:spcBef>
                <a:spcAft>
                  <a:spcPts val="0"/>
                </a:spcAft>
                <a:defRPr/>
              </a:pPr>
              <a:endParaRPr lang="en-US">
                <a:latin typeface="+mn-lt"/>
              </a:endParaRPr>
            </a:p>
          </p:txBody>
        </p:sp>
        <p:grpSp>
          <p:nvGrpSpPr>
            <p:cNvPr id="12" name="Group 5"/>
            <p:cNvGrpSpPr>
              <a:grpSpLocks/>
            </p:cNvGrpSpPr>
            <p:nvPr/>
          </p:nvGrpSpPr>
          <p:grpSpPr bwMode="auto">
            <a:xfrm>
              <a:off x="103615774" y="105155999"/>
              <a:ext cx="899146" cy="5715001"/>
              <a:chOff x="102932440" y="105155999"/>
              <a:chExt cx="1582498" cy="10058401"/>
            </a:xfrm>
          </p:grpSpPr>
          <p:sp>
            <p:nvSpPr>
              <p:cNvPr id="13" name="Freeform 6"/>
              <p:cNvSpPr>
                <a:spLocks/>
              </p:cNvSpPr>
              <p:nvPr/>
            </p:nvSpPr>
            <p:spPr bwMode="auto">
              <a:xfrm>
                <a:off x="102932440" y="105155999"/>
                <a:ext cx="1373050" cy="10058401"/>
              </a:xfrm>
              <a:custGeom>
                <a:avLst/>
                <a:gdLst/>
                <a:ahLst/>
                <a:cxnLst>
                  <a:cxn ang="0">
                    <a:pos x="160" y="0"/>
                  </a:cxn>
                  <a:cxn ang="0">
                    <a:pos x="0" y="3164"/>
                  </a:cxn>
                </a:cxnLst>
                <a:rect l="0" t="0" r="r" b="b"/>
                <a:pathLst>
                  <a:path w="430" h="3164">
                    <a:moveTo>
                      <a:pt x="160" y="0"/>
                    </a:moveTo>
                    <a:cubicBezTo>
                      <a:pt x="430" y="1502"/>
                      <a:pt x="90" y="2850"/>
                      <a:pt x="0" y="3164"/>
                    </a:cubicBezTo>
                  </a:path>
                </a:pathLst>
              </a:custGeom>
              <a:noFill/>
              <a:ln w="6350" cap="flat" cmpd="sng" algn="ctr">
                <a:solidFill>
                  <a:schemeClr val="bg1"/>
                </a:solidFill>
                <a:prstDash val="solid"/>
                <a:miter lim="800000"/>
                <a:headEnd/>
                <a:tailEnd/>
              </a:ln>
              <a:effectLst/>
            </p:spPr>
            <p:txBody>
              <a:bodyPr/>
              <a:lstStyle/>
              <a:p>
                <a:pPr fontAlgn="auto">
                  <a:spcBef>
                    <a:spcPts val="0"/>
                  </a:spcBef>
                  <a:spcAft>
                    <a:spcPts val="0"/>
                  </a:spcAft>
                  <a:defRPr/>
                </a:pPr>
                <a:endParaRPr lang="en-US">
                  <a:latin typeface="+mn-lt"/>
                </a:endParaRPr>
              </a:p>
            </p:txBody>
          </p:sp>
          <p:sp>
            <p:nvSpPr>
              <p:cNvPr id="14" name="Freeform 7"/>
              <p:cNvSpPr>
                <a:spLocks/>
              </p:cNvSpPr>
              <p:nvPr/>
            </p:nvSpPr>
            <p:spPr bwMode="auto">
              <a:xfrm>
                <a:off x="103234976" y="105155999"/>
                <a:ext cx="1156621" cy="10058401"/>
              </a:xfrm>
              <a:custGeom>
                <a:avLst/>
                <a:gdLst/>
                <a:ahLst/>
                <a:cxnLst>
                  <a:cxn ang="0">
                    <a:pos x="42" y="0"/>
                  </a:cxn>
                  <a:cxn ang="0">
                    <a:pos x="0" y="3164"/>
                  </a:cxn>
                </a:cxnLst>
                <a:rect l="0" t="0" r="r" b="b"/>
                <a:pathLst>
                  <a:path w="362" h="3164">
                    <a:moveTo>
                      <a:pt x="42" y="0"/>
                    </a:moveTo>
                    <a:cubicBezTo>
                      <a:pt x="362" y="1456"/>
                      <a:pt x="90" y="2791"/>
                      <a:pt x="0" y="3164"/>
                    </a:cubicBezTo>
                  </a:path>
                </a:pathLst>
              </a:custGeom>
              <a:noFill/>
              <a:ln w="6350" cap="flat" cmpd="sng" algn="ctr">
                <a:solidFill>
                  <a:schemeClr val="bg1"/>
                </a:solidFill>
                <a:prstDash val="solid"/>
                <a:miter lim="800000"/>
                <a:headEnd/>
                <a:tailEnd/>
              </a:ln>
              <a:effectLst/>
            </p:spPr>
            <p:txBody>
              <a:bodyPr/>
              <a:lstStyle/>
              <a:p>
                <a:pPr fontAlgn="auto">
                  <a:spcBef>
                    <a:spcPts val="0"/>
                  </a:spcBef>
                  <a:spcAft>
                    <a:spcPts val="0"/>
                  </a:spcAft>
                  <a:defRPr/>
                </a:pPr>
                <a:endParaRPr lang="en-US">
                  <a:latin typeface="+mn-lt"/>
                </a:endParaRPr>
              </a:p>
            </p:txBody>
          </p:sp>
          <p:sp>
            <p:nvSpPr>
              <p:cNvPr id="15" name="Freeform 8"/>
              <p:cNvSpPr>
                <a:spLocks/>
              </p:cNvSpPr>
              <p:nvPr/>
            </p:nvSpPr>
            <p:spPr bwMode="auto">
              <a:xfrm>
                <a:off x="103295484" y="105155999"/>
                <a:ext cx="1219454" cy="10058401"/>
              </a:xfrm>
              <a:custGeom>
                <a:avLst/>
                <a:gdLst/>
                <a:ahLst/>
                <a:cxnLst>
                  <a:cxn ang="0">
                    <a:pos x="80" y="0"/>
                  </a:cxn>
                  <a:cxn ang="0">
                    <a:pos x="0" y="3164"/>
                  </a:cxn>
                </a:cxnLst>
                <a:rect l="0" t="0" r="r" b="b"/>
                <a:pathLst>
                  <a:path w="382" h="3164">
                    <a:moveTo>
                      <a:pt x="80" y="0"/>
                    </a:moveTo>
                    <a:cubicBezTo>
                      <a:pt x="382" y="1458"/>
                      <a:pt x="96" y="2789"/>
                      <a:pt x="0" y="3164"/>
                    </a:cubicBezTo>
                  </a:path>
                </a:pathLst>
              </a:custGeom>
              <a:noFill/>
              <a:ln w="6350" cap="flat" cmpd="sng" algn="ctr">
                <a:solidFill>
                  <a:schemeClr val="accent1"/>
                </a:solidFill>
                <a:prstDash val="solid"/>
                <a:miter lim="800000"/>
                <a:headEnd/>
                <a:tailEnd/>
              </a:ln>
              <a:effectLst/>
            </p:spPr>
            <p:txBody>
              <a:bodyPr/>
              <a:lstStyle/>
              <a:p>
                <a:pPr fontAlgn="auto">
                  <a:spcBef>
                    <a:spcPts val="0"/>
                  </a:spcBef>
                  <a:spcAft>
                    <a:spcPts val="0"/>
                  </a:spcAft>
                  <a:defRPr/>
                </a:pPr>
                <a:endParaRPr lang="en-US">
                  <a:latin typeface="+mn-lt"/>
                </a:endParaRPr>
              </a:p>
            </p:txBody>
          </p:sp>
          <p:sp>
            <p:nvSpPr>
              <p:cNvPr id="16" name="Freeform 9"/>
              <p:cNvSpPr>
                <a:spLocks/>
              </p:cNvSpPr>
              <p:nvPr/>
            </p:nvSpPr>
            <p:spPr bwMode="auto">
              <a:xfrm>
                <a:off x="103162834" y="105155999"/>
                <a:ext cx="1231090" cy="10058401"/>
              </a:xfrm>
              <a:custGeom>
                <a:avLst/>
                <a:gdLst/>
                <a:ahLst/>
                <a:cxnLst>
                  <a:cxn ang="0">
                    <a:pos x="87" y="0"/>
                  </a:cxn>
                  <a:cxn ang="0">
                    <a:pos x="0" y="3164"/>
                  </a:cxn>
                </a:cxnLst>
                <a:rect l="0" t="0" r="r" b="b"/>
                <a:pathLst>
                  <a:path w="386" h="3164">
                    <a:moveTo>
                      <a:pt x="87" y="0"/>
                    </a:moveTo>
                    <a:cubicBezTo>
                      <a:pt x="386" y="1461"/>
                      <a:pt x="95" y="2793"/>
                      <a:pt x="0" y="3164"/>
                    </a:cubicBezTo>
                  </a:path>
                </a:pathLst>
              </a:custGeom>
              <a:noFill/>
              <a:ln w="6350" cap="flat" cmpd="sng" algn="ctr">
                <a:solidFill>
                  <a:schemeClr val="bg1"/>
                </a:solidFill>
                <a:prstDash val="solid"/>
                <a:miter lim="800000"/>
                <a:headEnd/>
                <a:tailEnd/>
              </a:ln>
              <a:effectLst/>
            </p:spPr>
            <p:txBody>
              <a:bodyPr/>
              <a:lstStyle/>
              <a:p>
                <a:pPr fontAlgn="auto">
                  <a:spcBef>
                    <a:spcPts val="0"/>
                  </a:spcBef>
                  <a:spcAft>
                    <a:spcPts val="0"/>
                  </a:spcAft>
                  <a:defRPr/>
                </a:pPr>
                <a:endParaRPr lang="en-US">
                  <a:latin typeface="+mn-lt"/>
                </a:endParaRPr>
              </a:p>
            </p:txBody>
          </p:sp>
          <p:sp>
            <p:nvSpPr>
              <p:cNvPr id="17" name="Freeform 10"/>
              <p:cNvSpPr>
                <a:spLocks/>
              </p:cNvSpPr>
              <p:nvPr/>
            </p:nvSpPr>
            <p:spPr bwMode="auto">
              <a:xfrm>
                <a:off x="103055783" y="105155999"/>
                <a:ext cx="1217126" cy="10058401"/>
              </a:xfrm>
              <a:custGeom>
                <a:avLst/>
                <a:gdLst/>
                <a:ahLst/>
                <a:cxnLst>
                  <a:cxn ang="0">
                    <a:pos x="79" y="0"/>
                  </a:cxn>
                  <a:cxn ang="0">
                    <a:pos x="0" y="3164"/>
                  </a:cxn>
                </a:cxnLst>
                <a:rect l="0" t="0" r="r" b="b"/>
                <a:pathLst>
                  <a:path w="381" h="3164">
                    <a:moveTo>
                      <a:pt x="79" y="0"/>
                    </a:moveTo>
                    <a:cubicBezTo>
                      <a:pt x="381" y="1458"/>
                      <a:pt x="95" y="2789"/>
                      <a:pt x="0" y="3164"/>
                    </a:cubicBezTo>
                  </a:path>
                </a:pathLst>
              </a:custGeom>
              <a:noFill/>
              <a:ln w="6350" cap="flat" cmpd="sng" algn="ctr">
                <a:solidFill>
                  <a:schemeClr val="accent1"/>
                </a:solidFill>
                <a:prstDash val="solid"/>
                <a:miter lim="800000"/>
                <a:headEnd/>
                <a:tailEnd/>
              </a:ln>
              <a:effectLst/>
            </p:spPr>
            <p:txBody>
              <a:bodyPr/>
              <a:lstStyle/>
              <a:p>
                <a:pPr fontAlgn="auto">
                  <a:spcBef>
                    <a:spcPts val="0"/>
                  </a:spcBef>
                  <a:spcAft>
                    <a:spcPts val="0"/>
                  </a:spcAft>
                  <a:defRPr/>
                </a:pPr>
                <a:endParaRPr lang="en-US">
                  <a:latin typeface="+mn-lt"/>
                </a:endParaRPr>
              </a:p>
            </p:txBody>
          </p:sp>
        </p:grpSp>
      </p:grpSp>
      <p:sp>
        <p:nvSpPr>
          <p:cNvPr id="3" name="Content Placeholder 2"/>
          <p:cNvSpPr>
            <a:spLocks noGrp="1"/>
          </p:cNvSpPr>
          <p:nvPr>
            <p:ph idx="1"/>
          </p:nvPr>
        </p:nvSpPr>
        <p:spPr>
          <a:xfrm>
            <a:off x="1371600" y="1828800"/>
            <a:ext cx="7315200" cy="4648200"/>
          </a:xfrm>
        </p:spPr>
        <p:txBody>
          <a:bodyPr>
            <a:normAutofit/>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1"/>
          <p:cNvSpPr>
            <a:spLocks noGrp="1"/>
          </p:cNvSpPr>
          <p:nvPr>
            <p:ph type="title" hasCustomPrompt="1"/>
          </p:nvPr>
        </p:nvSpPr>
        <p:spPr>
          <a:xfrm>
            <a:off x="1371600" y="457200"/>
            <a:ext cx="6400800" cy="685800"/>
          </a:xfrm>
        </p:spPr>
        <p:txBody>
          <a:bodyPr>
            <a:normAutofit/>
          </a:bodyPr>
          <a:lstStyle>
            <a:lvl1pPr>
              <a:defRPr sz="3600">
                <a:solidFill>
                  <a:schemeClr val="accent4"/>
                </a:solidFill>
              </a:defRPr>
            </a:lvl1pPr>
          </a:lstStyle>
          <a:p>
            <a:r>
              <a:rPr lang="en-US" smtClean="0"/>
              <a:t>Content Page with Text and Table</a:t>
            </a:r>
            <a:endParaRPr lang="en-US"/>
          </a:p>
        </p:txBody>
      </p:sp>
      <p:sp>
        <p:nvSpPr>
          <p:cNvPr id="9" name="Subtitle 2"/>
          <p:cNvSpPr>
            <a:spLocks noGrp="1"/>
          </p:cNvSpPr>
          <p:nvPr>
            <p:ph type="subTitle" idx="11" hasCustomPrompt="1"/>
          </p:nvPr>
        </p:nvSpPr>
        <p:spPr>
          <a:xfrm>
            <a:off x="1371600" y="1143000"/>
            <a:ext cx="6400800" cy="457200"/>
          </a:xfrm>
        </p:spPr>
        <p:txBody>
          <a:bodyPr>
            <a:normAutofit/>
          </a:bodyPr>
          <a:lstStyle>
            <a:lvl1pPr marL="0" indent="0" algn="l">
              <a:buNone/>
              <a:defRPr sz="2000" cap="all" baseline="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Subtitle content page with text and table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457200"/>
            <a:ext cx="6400800" cy="762000"/>
          </a:xfrm>
          <a:prstGeom prst="rect">
            <a:avLst/>
          </a:prstGeom>
        </p:spPr>
        <p:txBody>
          <a:bodyPr vert="horz" lIns="91440" tIns="45720" rIns="91440" bIns="45720" rtlCol="0" anchor="t">
            <a:normAutofit/>
          </a:bodyPr>
          <a:lstStyle/>
          <a:p>
            <a:r>
              <a:rPr lang="en-US" smtClean="0"/>
              <a:t>Content Page with Text and Photo</a:t>
            </a:r>
            <a:endParaRPr lang="en-US"/>
          </a:p>
        </p:txBody>
      </p:sp>
      <p:sp>
        <p:nvSpPr>
          <p:cNvPr id="3" name="Text Placeholder 2"/>
          <p:cNvSpPr>
            <a:spLocks noGrp="1"/>
          </p:cNvSpPr>
          <p:nvPr>
            <p:ph type="body" idx="1"/>
          </p:nvPr>
        </p:nvSpPr>
        <p:spPr>
          <a:xfrm>
            <a:off x="1371600" y="1524000"/>
            <a:ext cx="73152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7" name="Group 3"/>
          <p:cNvGrpSpPr>
            <a:grpSpLocks/>
          </p:cNvGrpSpPr>
          <p:nvPr userDrawn="1"/>
        </p:nvGrpSpPr>
        <p:grpSpPr bwMode="auto">
          <a:xfrm>
            <a:off x="0" y="0"/>
            <a:ext cx="1482725" cy="6858000"/>
            <a:chOff x="103279934" y="105155999"/>
            <a:chExt cx="1235004" cy="5715001"/>
          </a:xfrm>
        </p:grpSpPr>
        <p:sp>
          <p:nvSpPr>
            <p:cNvPr id="8" name="Freeform 4"/>
            <p:cNvSpPr>
              <a:spLocks noEditPoints="1"/>
            </p:cNvSpPr>
            <p:nvPr/>
          </p:nvSpPr>
          <p:spPr bwMode="auto">
            <a:xfrm>
              <a:off x="103279934" y="105155999"/>
              <a:ext cx="1141123" cy="5715001"/>
            </a:xfrm>
            <a:custGeom>
              <a:avLst/>
              <a:gdLst/>
              <a:ahLst/>
              <a:cxnLst>
                <a:cxn ang="0">
                  <a:pos x="178" y="3168"/>
                </a:cxn>
                <a:cxn ang="0">
                  <a:pos x="124" y="3168"/>
                </a:cxn>
                <a:cxn ang="0">
                  <a:pos x="0" y="685"/>
                </a:cxn>
                <a:cxn ang="0">
                  <a:pos x="0" y="0"/>
                </a:cxn>
                <a:cxn ang="0">
                  <a:pos x="418" y="0"/>
                </a:cxn>
                <a:cxn ang="0">
                  <a:pos x="178" y="3168"/>
                </a:cxn>
                <a:cxn ang="0">
                  <a:pos x="124" y="3168"/>
                </a:cxn>
                <a:cxn ang="0">
                  <a:pos x="0" y="685"/>
                </a:cxn>
                <a:cxn ang="0">
                  <a:pos x="0" y="3168"/>
                </a:cxn>
                <a:cxn ang="0">
                  <a:pos x="124" y="3168"/>
                </a:cxn>
              </a:cxnLst>
              <a:rect l="0" t="0" r="r" b="b"/>
              <a:pathLst>
                <a:path w="630" h="3168">
                  <a:moveTo>
                    <a:pt x="178" y="3168"/>
                  </a:moveTo>
                  <a:cubicBezTo>
                    <a:pt x="124" y="3168"/>
                    <a:pt x="124" y="3168"/>
                    <a:pt x="124" y="3168"/>
                  </a:cubicBezTo>
                  <a:cubicBezTo>
                    <a:pt x="0" y="685"/>
                    <a:pt x="0" y="685"/>
                    <a:pt x="0" y="685"/>
                  </a:cubicBezTo>
                  <a:cubicBezTo>
                    <a:pt x="0" y="0"/>
                    <a:pt x="0" y="0"/>
                    <a:pt x="0" y="0"/>
                  </a:cubicBezTo>
                  <a:cubicBezTo>
                    <a:pt x="418" y="0"/>
                    <a:pt x="418" y="0"/>
                    <a:pt x="418" y="0"/>
                  </a:cubicBezTo>
                  <a:cubicBezTo>
                    <a:pt x="476" y="384"/>
                    <a:pt x="630" y="1741"/>
                    <a:pt x="178" y="3168"/>
                  </a:cubicBezTo>
                  <a:close/>
                  <a:moveTo>
                    <a:pt x="124" y="3168"/>
                  </a:moveTo>
                  <a:cubicBezTo>
                    <a:pt x="0" y="685"/>
                    <a:pt x="0" y="685"/>
                    <a:pt x="0" y="685"/>
                  </a:cubicBezTo>
                  <a:cubicBezTo>
                    <a:pt x="0" y="3168"/>
                    <a:pt x="0" y="3168"/>
                    <a:pt x="0" y="3168"/>
                  </a:cubicBezTo>
                  <a:lnTo>
                    <a:pt x="124" y="3168"/>
                  </a:lnTo>
                  <a:close/>
                </a:path>
              </a:pathLst>
            </a:custGeom>
            <a:gradFill rotWithShape="1">
              <a:gsLst>
                <a:gs pos="0">
                  <a:schemeClr val="accent1"/>
                </a:gs>
                <a:gs pos="100000">
                  <a:schemeClr val="accent2"/>
                </a:gs>
              </a:gsLst>
              <a:lin ang="0" scaled="1"/>
            </a:gradFill>
            <a:ln w="9525">
              <a:noFill/>
              <a:round/>
              <a:headEnd/>
              <a:tailEnd/>
            </a:ln>
            <a:effectLst/>
          </p:spPr>
          <p:txBody>
            <a:bodyPr/>
            <a:lstStyle/>
            <a:p>
              <a:pPr fontAlgn="auto">
                <a:spcBef>
                  <a:spcPts val="0"/>
                </a:spcBef>
                <a:spcAft>
                  <a:spcPts val="0"/>
                </a:spcAft>
                <a:defRPr/>
              </a:pPr>
              <a:endParaRPr lang="en-US">
                <a:latin typeface="+mn-lt"/>
              </a:endParaRPr>
            </a:p>
          </p:txBody>
        </p:sp>
        <p:grpSp>
          <p:nvGrpSpPr>
            <p:cNvPr id="9" name="Group 5"/>
            <p:cNvGrpSpPr>
              <a:grpSpLocks/>
            </p:cNvGrpSpPr>
            <p:nvPr/>
          </p:nvGrpSpPr>
          <p:grpSpPr bwMode="auto">
            <a:xfrm>
              <a:off x="103615774" y="105155999"/>
              <a:ext cx="899146" cy="5715001"/>
              <a:chOff x="102932440" y="105155999"/>
              <a:chExt cx="1582498" cy="10058401"/>
            </a:xfrm>
          </p:grpSpPr>
          <p:sp>
            <p:nvSpPr>
              <p:cNvPr id="10" name="Freeform 6"/>
              <p:cNvSpPr>
                <a:spLocks/>
              </p:cNvSpPr>
              <p:nvPr/>
            </p:nvSpPr>
            <p:spPr bwMode="auto">
              <a:xfrm>
                <a:off x="102932440" y="105155999"/>
                <a:ext cx="1373050" cy="10058401"/>
              </a:xfrm>
              <a:custGeom>
                <a:avLst/>
                <a:gdLst/>
                <a:ahLst/>
                <a:cxnLst>
                  <a:cxn ang="0">
                    <a:pos x="160" y="0"/>
                  </a:cxn>
                  <a:cxn ang="0">
                    <a:pos x="0" y="3164"/>
                  </a:cxn>
                </a:cxnLst>
                <a:rect l="0" t="0" r="r" b="b"/>
                <a:pathLst>
                  <a:path w="430" h="3164">
                    <a:moveTo>
                      <a:pt x="160" y="0"/>
                    </a:moveTo>
                    <a:cubicBezTo>
                      <a:pt x="430" y="1502"/>
                      <a:pt x="90" y="2850"/>
                      <a:pt x="0" y="3164"/>
                    </a:cubicBezTo>
                  </a:path>
                </a:pathLst>
              </a:custGeom>
              <a:noFill/>
              <a:ln w="6350" cap="flat" cmpd="sng" algn="ctr">
                <a:solidFill>
                  <a:schemeClr val="bg1"/>
                </a:solidFill>
                <a:prstDash val="solid"/>
                <a:miter lim="800000"/>
                <a:headEnd/>
                <a:tailEnd/>
              </a:ln>
              <a:effectLst/>
            </p:spPr>
            <p:txBody>
              <a:bodyPr/>
              <a:lstStyle/>
              <a:p>
                <a:pPr fontAlgn="auto">
                  <a:spcBef>
                    <a:spcPts val="0"/>
                  </a:spcBef>
                  <a:spcAft>
                    <a:spcPts val="0"/>
                  </a:spcAft>
                  <a:defRPr/>
                </a:pPr>
                <a:endParaRPr lang="en-US">
                  <a:latin typeface="+mn-lt"/>
                </a:endParaRPr>
              </a:p>
            </p:txBody>
          </p:sp>
          <p:sp>
            <p:nvSpPr>
              <p:cNvPr id="11" name="Freeform 7"/>
              <p:cNvSpPr>
                <a:spLocks/>
              </p:cNvSpPr>
              <p:nvPr/>
            </p:nvSpPr>
            <p:spPr bwMode="auto">
              <a:xfrm>
                <a:off x="103234976" y="105155999"/>
                <a:ext cx="1156621" cy="10058401"/>
              </a:xfrm>
              <a:custGeom>
                <a:avLst/>
                <a:gdLst/>
                <a:ahLst/>
                <a:cxnLst>
                  <a:cxn ang="0">
                    <a:pos x="42" y="0"/>
                  </a:cxn>
                  <a:cxn ang="0">
                    <a:pos x="0" y="3164"/>
                  </a:cxn>
                </a:cxnLst>
                <a:rect l="0" t="0" r="r" b="b"/>
                <a:pathLst>
                  <a:path w="362" h="3164">
                    <a:moveTo>
                      <a:pt x="42" y="0"/>
                    </a:moveTo>
                    <a:cubicBezTo>
                      <a:pt x="362" y="1456"/>
                      <a:pt x="90" y="2791"/>
                      <a:pt x="0" y="3164"/>
                    </a:cubicBezTo>
                  </a:path>
                </a:pathLst>
              </a:custGeom>
              <a:noFill/>
              <a:ln w="6350" cap="flat" cmpd="sng" algn="ctr">
                <a:solidFill>
                  <a:schemeClr val="bg1"/>
                </a:solidFill>
                <a:prstDash val="solid"/>
                <a:miter lim="800000"/>
                <a:headEnd/>
                <a:tailEnd/>
              </a:ln>
              <a:effectLst/>
            </p:spPr>
            <p:txBody>
              <a:bodyPr/>
              <a:lstStyle/>
              <a:p>
                <a:pPr fontAlgn="auto">
                  <a:spcBef>
                    <a:spcPts val="0"/>
                  </a:spcBef>
                  <a:spcAft>
                    <a:spcPts val="0"/>
                  </a:spcAft>
                  <a:defRPr/>
                </a:pPr>
                <a:endParaRPr lang="en-US">
                  <a:latin typeface="+mn-lt"/>
                </a:endParaRPr>
              </a:p>
            </p:txBody>
          </p:sp>
          <p:sp>
            <p:nvSpPr>
              <p:cNvPr id="12" name="Freeform 8"/>
              <p:cNvSpPr>
                <a:spLocks/>
              </p:cNvSpPr>
              <p:nvPr/>
            </p:nvSpPr>
            <p:spPr bwMode="auto">
              <a:xfrm>
                <a:off x="103295484" y="105155999"/>
                <a:ext cx="1219454" cy="10058401"/>
              </a:xfrm>
              <a:custGeom>
                <a:avLst/>
                <a:gdLst/>
                <a:ahLst/>
                <a:cxnLst>
                  <a:cxn ang="0">
                    <a:pos x="80" y="0"/>
                  </a:cxn>
                  <a:cxn ang="0">
                    <a:pos x="0" y="3164"/>
                  </a:cxn>
                </a:cxnLst>
                <a:rect l="0" t="0" r="r" b="b"/>
                <a:pathLst>
                  <a:path w="382" h="3164">
                    <a:moveTo>
                      <a:pt x="80" y="0"/>
                    </a:moveTo>
                    <a:cubicBezTo>
                      <a:pt x="382" y="1458"/>
                      <a:pt x="96" y="2789"/>
                      <a:pt x="0" y="3164"/>
                    </a:cubicBezTo>
                  </a:path>
                </a:pathLst>
              </a:custGeom>
              <a:noFill/>
              <a:ln w="6350" cap="flat" cmpd="sng" algn="ctr">
                <a:solidFill>
                  <a:schemeClr val="accent1"/>
                </a:solidFill>
                <a:prstDash val="solid"/>
                <a:miter lim="800000"/>
                <a:headEnd/>
                <a:tailEnd/>
              </a:ln>
              <a:effectLst/>
            </p:spPr>
            <p:txBody>
              <a:bodyPr/>
              <a:lstStyle/>
              <a:p>
                <a:pPr fontAlgn="auto">
                  <a:spcBef>
                    <a:spcPts val="0"/>
                  </a:spcBef>
                  <a:spcAft>
                    <a:spcPts val="0"/>
                  </a:spcAft>
                  <a:defRPr/>
                </a:pPr>
                <a:endParaRPr lang="en-US">
                  <a:latin typeface="+mn-lt"/>
                </a:endParaRPr>
              </a:p>
            </p:txBody>
          </p:sp>
          <p:sp>
            <p:nvSpPr>
              <p:cNvPr id="13" name="Freeform 9"/>
              <p:cNvSpPr>
                <a:spLocks/>
              </p:cNvSpPr>
              <p:nvPr/>
            </p:nvSpPr>
            <p:spPr bwMode="auto">
              <a:xfrm>
                <a:off x="103162834" y="105155999"/>
                <a:ext cx="1231090" cy="10058401"/>
              </a:xfrm>
              <a:custGeom>
                <a:avLst/>
                <a:gdLst/>
                <a:ahLst/>
                <a:cxnLst>
                  <a:cxn ang="0">
                    <a:pos x="87" y="0"/>
                  </a:cxn>
                  <a:cxn ang="0">
                    <a:pos x="0" y="3164"/>
                  </a:cxn>
                </a:cxnLst>
                <a:rect l="0" t="0" r="r" b="b"/>
                <a:pathLst>
                  <a:path w="386" h="3164">
                    <a:moveTo>
                      <a:pt x="87" y="0"/>
                    </a:moveTo>
                    <a:cubicBezTo>
                      <a:pt x="386" y="1461"/>
                      <a:pt x="95" y="2793"/>
                      <a:pt x="0" y="3164"/>
                    </a:cubicBezTo>
                  </a:path>
                </a:pathLst>
              </a:custGeom>
              <a:noFill/>
              <a:ln w="6350" cap="flat" cmpd="sng" algn="ctr">
                <a:solidFill>
                  <a:schemeClr val="bg1"/>
                </a:solidFill>
                <a:prstDash val="solid"/>
                <a:miter lim="800000"/>
                <a:headEnd/>
                <a:tailEnd/>
              </a:ln>
              <a:effectLst/>
            </p:spPr>
            <p:txBody>
              <a:bodyPr/>
              <a:lstStyle/>
              <a:p>
                <a:pPr fontAlgn="auto">
                  <a:spcBef>
                    <a:spcPts val="0"/>
                  </a:spcBef>
                  <a:spcAft>
                    <a:spcPts val="0"/>
                  </a:spcAft>
                  <a:defRPr/>
                </a:pPr>
                <a:endParaRPr lang="en-US">
                  <a:latin typeface="+mn-lt"/>
                </a:endParaRPr>
              </a:p>
            </p:txBody>
          </p:sp>
          <p:sp>
            <p:nvSpPr>
              <p:cNvPr id="14" name="Freeform 10"/>
              <p:cNvSpPr>
                <a:spLocks/>
              </p:cNvSpPr>
              <p:nvPr/>
            </p:nvSpPr>
            <p:spPr bwMode="auto">
              <a:xfrm>
                <a:off x="103055783" y="105155999"/>
                <a:ext cx="1217126" cy="10058401"/>
              </a:xfrm>
              <a:custGeom>
                <a:avLst/>
                <a:gdLst/>
                <a:ahLst/>
                <a:cxnLst>
                  <a:cxn ang="0">
                    <a:pos x="79" y="0"/>
                  </a:cxn>
                  <a:cxn ang="0">
                    <a:pos x="0" y="3164"/>
                  </a:cxn>
                </a:cxnLst>
                <a:rect l="0" t="0" r="r" b="b"/>
                <a:pathLst>
                  <a:path w="381" h="3164">
                    <a:moveTo>
                      <a:pt x="79" y="0"/>
                    </a:moveTo>
                    <a:cubicBezTo>
                      <a:pt x="381" y="1458"/>
                      <a:pt x="95" y="2789"/>
                      <a:pt x="0" y="3164"/>
                    </a:cubicBezTo>
                  </a:path>
                </a:pathLst>
              </a:custGeom>
              <a:noFill/>
              <a:ln w="6350" cap="flat" cmpd="sng" algn="ctr">
                <a:solidFill>
                  <a:schemeClr val="accent1"/>
                </a:solidFill>
                <a:prstDash val="solid"/>
                <a:miter lim="800000"/>
                <a:headEnd/>
                <a:tailEnd/>
              </a:ln>
              <a:effectLst/>
            </p:spPr>
            <p:txBody>
              <a:bodyPr/>
              <a:lstStyle/>
              <a:p>
                <a:pPr fontAlgn="auto">
                  <a:spcBef>
                    <a:spcPts val="0"/>
                  </a:spcBef>
                  <a:spcAft>
                    <a:spcPts val="0"/>
                  </a:spcAft>
                  <a:defRPr/>
                </a:pPr>
                <a:endParaRPr lang="en-US">
                  <a:latin typeface="+mn-lt"/>
                </a:endParaRPr>
              </a:p>
            </p:txBody>
          </p:sp>
        </p:grpSp>
      </p:grpSp>
    </p:spTree>
  </p:cSld>
  <p:clrMap bg1="lt1" tx1="dk1" bg2="lt2" tx2="dk2" accent1="accent1" accent2="accent2" accent3="accent3" accent4="accent4" accent5="accent5" accent6="accent6" hlink="hlink" folHlink="folHlink"/>
  <p:sldLayoutIdLst>
    <p:sldLayoutId id="2147483716" r:id="rId1"/>
    <p:sldLayoutId id="2147483719" r:id="rId2"/>
    <p:sldLayoutId id="2147483717" r:id="rId3"/>
  </p:sldLayoutIdLst>
  <p:txStyles>
    <p:titleStyle>
      <a:lvl1pPr algn="l" defTabSz="914400" rtl="0" eaLnBrk="1" latinLnBrk="0" hangingPunct="1">
        <a:spcBef>
          <a:spcPct val="0"/>
        </a:spcBef>
        <a:buNone/>
        <a:defRPr sz="3600" kern="1200" baseline="0">
          <a:solidFill>
            <a:schemeClr val="accent4"/>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a:xfrm>
            <a:off x="681994" y="5029200"/>
            <a:ext cx="6629400" cy="1143000"/>
          </a:xfrm>
        </p:spPr>
        <p:txBody>
          <a:bodyPr/>
          <a:lstStyle/>
          <a:p>
            <a:r>
              <a:rPr lang="ru-RU" sz="4800" dirty="0"/>
              <a:t>Страхование ответственности</a:t>
            </a:r>
            <a:endParaRPr lang="en-US" sz="4800" dirty="0"/>
          </a:p>
        </p:txBody>
      </p:sp>
      <p:grpSp>
        <p:nvGrpSpPr>
          <p:cNvPr id="6" name="Group 2"/>
          <p:cNvGrpSpPr>
            <a:grpSpLocks/>
          </p:cNvGrpSpPr>
          <p:nvPr/>
        </p:nvGrpSpPr>
        <p:grpSpPr bwMode="auto">
          <a:xfrm>
            <a:off x="457291" y="381000"/>
            <a:ext cx="776288" cy="838200"/>
            <a:chOff x="114379548" y="106280986"/>
            <a:chExt cx="450437" cy="487500"/>
          </a:xfrm>
        </p:grpSpPr>
        <p:sp>
          <p:nvSpPr>
            <p:cNvPr id="7" name="Freeform 3"/>
            <p:cNvSpPr>
              <a:spLocks/>
            </p:cNvSpPr>
            <p:nvPr/>
          </p:nvSpPr>
          <p:spPr bwMode="auto">
            <a:xfrm>
              <a:off x="114397971" y="106461029"/>
              <a:ext cx="432014" cy="307457"/>
            </a:xfrm>
            <a:custGeom>
              <a:avLst/>
              <a:gdLst/>
              <a:ahLst/>
              <a:cxnLst>
                <a:cxn ang="0">
                  <a:pos x="101" y="37"/>
                </a:cxn>
                <a:cxn ang="0">
                  <a:pos x="23" y="54"/>
                </a:cxn>
                <a:cxn ang="0">
                  <a:pos x="0" y="24"/>
                </a:cxn>
                <a:cxn ang="0">
                  <a:pos x="26" y="65"/>
                </a:cxn>
                <a:cxn ang="0">
                  <a:pos x="103" y="48"/>
                </a:cxn>
                <a:cxn ang="0">
                  <a:pos x="110" y="0"/>
                </a:cxn>
                <a:cxn ang="0">
                  <a:pos x="101" y="37"/>
                </a:cxn>
              </a:cxnLst>
              <a:rect l="0" t="0" r="r" b="b"/>
              <a:pathLst>
                <a:path w="115" h="82">
                  <a:moveTo>
                    <a:pt x="101" y="37"/>
                  </a:moveTo>
                  <a:cubicBezTo>
                    <a:pt x="84" y="64"/>
                    <a:pt x="49" y="71"/>
                    <a:pt x="23" y="54"/>
                  </a:cubicBezTo>
                  <a:cubicBezTo>
                    <a:pt x="12" y="47"/>
                    <a:pt x="4" y="36"/>
                    <a:pt x="0" y="24"/>
                  </a:cubicBezTo>
                  <a:cubicBezTo>
                    <a:pt x="2" y="40"/>
                    <a:pt x="11" y="56"/>
                    <a:pt x="26" y="65"/>
                  </a:cubicBezTo>
                  <a:cubicBezTo>
                    <a:pt x="52" y="82"/>
                    <a:pt x="87" y="75"/>
                    <a:pt x="103" y="48"/>
                  </a:cubicBezTo>
                  <a:cubicBezTo>
                    <a:pt x="113" y="34"/>
                    <a:pt x="115" y="16"/>
                    <a:pt x="110" y="0"/>
                  </a:cubicBezTo>
                  <a:cubicBezTo>
                    <a:pt x="111" y="13"/>
                    <a:pt x="108" y="26"/>
                    <a:pt x="101" y="37"/>
                  </a:cubicBezTo>
                  <a:close/>
                </a:path>
              </a:pathLst>
            </a:custGeom>
            <a:gradFill rotWithShape="1">
              <a:gsLst>
                <a:gs pos="0">
                  <a:schemeClr val="accent3"/>
                </a:gs>
                <a:gs pos="100000">
                  <a:schemeClr val="accent1"/>
                </a:gs>
              </a:gsLst>
              <a:lin ang="27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8" name="Freeform 4"/>
            <p:cNvSpPr>
              <a:spLocks/>
            </p:cNvSpPr>
            <p:nvPr/>
          </p:nvSpPr>
          <p:spPr bwMode="auto">
            <a:xfrm>
              <a:off x="114379548" y="106355773"/>
              <a:ext cx="408986" cy="363778"/>
            </a:xfrm>
            <a:custGeom>
              <a:avLst/>
              <a:gdLst/>
              <a:ahLst/>
              <a:cxnLst>
                <a:cxn ang="0">
                  <a:pos x="77" y="81"/>
                </a:cxn>
                <a:cxn ang="0">
                  <a:pos x="10" y="38"/>
                </a:cxn>
                <a:cxn ang="0">
                  <a:pos x="15" y="0"/>
                </a:cxn>
                <a:cxn ang="0">
                  <a:pos x="4" y="47"/>
                </a:cxn>
                <a:cxn ang="0">
                  <a:pos x="71" y="91"/>
                </a:cxn>
                <a:cxn ang="0">
                  <a:pos x="109" y="61"/>
                </a:cxn>
                <a:cxn ang="0">
                  <a:pos x="77" y="81"/>
                </a:cxn>
              </a:cxnLst>
              <a:rect l="0" t="0" r="r" b="b"/>
              <a:pathLst>
                <a:path w="109" h="97">
                  <a:moveTo>
                    <a:pt x="77" y="81"/>
                  </a:moveTo>
                  <a:cubicBezTo>
                    <a:pt x="46" y="88"/>
                    <a:pt x="16" y="68"/>
                    <a:pt x="10" y="38"/>
                  </a:cubicBezTo>
                  <a:cubicBezTo>
                    <a:pt x="7" y="25"/>
                    <a:pt x="9" y="12"/>
                    <a:pt x="15" y="0"/>
                  </a:cubicBezTo>
                  <a:cubicBezTo>
                    <a:pt x="5" y="13"/>
                    <a:pt x="0" y="30"/>
                    <a:pt x="4" y="47"/>
                  </a:cubicBezTo>
                  <a:cubicBezTo>
                    <a:pt x="10" y="78"/>
                    <a:pt x="40" y="97"/>
                    <a:pt x="71" y="91"/>
                  </a:cubicBezTo>
                  <a:cubicBezTo>
                    <a:pt x="88" y="87"/>
                    <a:pt x="102" y="76"/>
                    <a:pt x="109" y="61"/>
                  </a:cubicBezTo>
                  <a:cubicBezTo>
                    <a:pt x="101" y="71"/>
                    <a:pt x="90" y="78"/>
                    <a:pt x="77" y="81"/>
                  </a:cubicBezTo>
                  <a:close/>
                </a:path>
              </a:pathLst>
            </a:custGeom>
            <a:gradFill rotWithShape="1">
              <a:gsLst>
                <a:gs pos="0">
                  <a:schemeClr val="accent3"/>
                </a:gs>
                <a:gs pos="100000">
                  <a:schemeClr val="accent1"/>
                </a:gs>
              </a:gsLst>
              <a:lin ang="27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9" name="Freeform 5"/>
            <p:cNvSpPr>
              <a:spLocks/>
            </p:cNvSpPr>
            <p:nvPr/>
          </p:nvSpPr>
          <p:spPr bwMode="auto">
            <a:xfrm>
              <a:off x="114421000" y="106295759"/>
              <a:ext cx="236732" cy="334233"/>
            </a:xfrm>
            <a:custGeom>
              <a:avLst/>
              <a:gdLst/>
              <a:ahLst/>
              <a:cxnLst>
                <a:cxn ang="0">
                  <a:pos x="34" y="78"/>
                </a:cxn>
                <a:cxn ang="0">
                  <a:pos x="21" y="18"/>
                </a:cxn>
                <a:cxn ang="0">
                  <a:pos x="45" y="0"/>
                </a:cxn>
                <a:cxn ang="0">
                  <a:pos x="13" y="20"/>
                </a:cxn>
                <a:cxn ang="0">
                  <a:pos x="26" y="80"/>
                </a:cxn>
                <a:cxn ang="0">
                  <a:pos x="63" y="85"/>
                </a:cxn>
                <a:cxn ang="0">
                  <a:pos x="34" y="78"/>
                </a:cxn>
              </a:cxnLst>
              <a:rect l="0" t="0" r="r" b="b"/>
              <a:pathLst>
                <a:path w="63" h="89">
                  <a:moveTo>
                    <a:pt x="34" y="78"/>
                  </a:moveTo>
                  <a:cubicBezTo>
                    <a:pt x="14" y="65"/>
                    <a:pt x="8" y="38"/>
                    <a:pt x="21" y="18"/>
                  </a:cubicBezTo>
                  <a:cubicBezTo>
                    <a:pt x="27" y="9"/>
                    <a:pt x="35" y="3"/>
                    <a:pt x="45" y="0"/>
                  </a:cubicBezTo>
                  <a:cubicBezTo>
                    <a:pt x="32" y="1"/>
                    <a:pt x="20" y="8"/>
                    <a:pt x="13" y="20"/>
                  </a:cubicBezTo>
                  <a:cubicBezTo>
                    <a:pt x="0" y="40"/>
                    <a:pt x="5" y="67"/>
                    <a:pt x="26" y="80"/>
                  </a:cubicBezTo>
                  <a:cubicBezTo>
                    <a:pt x="37" y="88"/>
                    <a:pt x="51" y="89"/>
                    <a:pt x="63" y="85"/>
                  </a:cubicBezTo>
                  <a:cubicBezTo>
                    <a:pt x="53" y="86"/>
                    <a:pt x="43" y="84"/>
                    <a:pt x="34" y="78"/>
                  </a:cubicBezTo>
                  <a:close/>
                </a:path>
              </a:pathLst>
            </a:custGeom>
            <a:gradFill rotWithShape="1">
              <a:gsLst>
                <a:gs pos="0">
                  <a:schemeClr val="accent2"/>
                </a:gs>
                <a:gs pos="100000">
                  <a:schemeClr val="accent3"/>
                </a:gs>
              </a:gsLst>
              <a:lin ang="189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10" name="Freeform 6"/>
            <p:cNvSpPr>
              <a:spLocks/>
            </p:cNvSpPr>
            <p:nvPr/>
          </p:nvSpPr>
          <p:spPr bwMode="auto">
            <a:xfrm>
              <a:off x="114458766" y="106280986"/>
              <a:ext cx="280948" cy="318537"/>
            </a:xfrm>
            <a:custGeom>
              <a:avLst/>
              <a:gdLst/>
              <a:ahLst/>
              <a:cxnLst>
                <a:cxn ang="0">
                  <a:pos x="12" y="60"/>
                </a:cxn>
                <a:cxn ang="0">
                  <a:pos x="46" y="7"/>
                </a:cxn>
                <a:cxn ang="0">
                  <a:pos x="75" y="11"/>
                </a:cxn>
                <a:cxn ang="0">
                  <a:pos x="38" y="3"/>
                </a:cxn>
                <a:cxn ang="0">
                  <a:pos x="5" y="55"/>
                </a:cxn>
                <a:cxn ang="0">
                  <a:pos x="28" y="85"/>
                </a:cxn>
                <a:cxn ang="0">
                  <a:pos x="12" y="60"/>
                </a:cxn>
              </a:cxnLst>
              <a:rect l="0" t="0" r="r" b="b"/>
              <a:pathLst>
                <a:path w="75" h="85">
                  <a:moveTo>
                    <a:pt x="12" y="60"/>
                  </a:moveTo>
                  <a:cubicBezTo>
                    <a:pt x="7" y="36"/>
                    <a:pt x="22" y="13"/>
                    <a:pt x="46" y="7"/>
                  </a:cubicBezTo>
                  <a:cubicBezTo>
                    <a:pt x="56" y="5"/>
                    <a:pt x="66" y="7"/>
                    <a:pt x="75" y="11"/>
                  </a:cubicBezTo>
                  <a:cubicBezTo>
                    <a:pt x="65" y="3"/>
                    <a:pt x="52" y="0"/>
                    <a:pt x="38" y="3"/>
                  </a:cubicBezTo>
                  <a:cubicBezTo>
                    <a:pt x="15" y="8"/>
                    <a:pt x="0" y="31"/>
                    <a:pt x="5" y="55"/>
                  </a:cubicBezTo>
                  <a:cubicBezTo>
                    <a:pt x="8" y="68"/>
                    <a:pt x="16" y="79"/>
                    <a:pt x="28" y="85"/>
                  </a:cubicBezTo>
                  <a:cubicBezTo>
                    <a:pt x="20" y="79"/>
                    <a:pt x="14" y="70"/>
                    <a:pt x="12" y="60"/>
                  </a:cubicBezTo>
                  <a:close/>
                </a:path>
              </a:pathLst>
            </a:custGeom>
            <a:gradFill rotWithShape="1">
              <a:gsLst>
                <a:gs pos="0">
                  <a:schemeClr val="accent2"/>
                </a:gs>
                <a:gs pos="100000">
                  <a:schemeClr val="accent3"/>
                </a:gs>
              </a:gsLst>
              <a:lin ang="189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11" name="Freeform 7"/>
            <p:cNvSpPr>
              <a:spLocks/>
            </p:cNvSpPr>
            <p:nvPr/>
          </p:nvSpPr>
          <p:spPr bwMode="auto">
            <a:xfrm>
              <a:off x="114526009" y="106344694"/>
              <a:ext cx="187912" cy="225284"/>
            </a:xfrm>
            <a:custGeom>
              <a:avLst/>
              <a:gdLst/>
              <a:ahLst/>
              <a:cxnLst>
                <a:cxn ang="0">
                  <a:pos x="10" y="43"/>
                </a:cxn>
                <a:cxn ang="0">
                  <a:pos x="30" y="5"/>
                </a:cxn>
                <a:cxn ang="0">
                  <a:pos x="50" y="6"/>
                </a:cxn>
                <a:cxn ang="0">
                  <a:pos x="25" y="3"/>
                </a:cxn>
                <a:cxn ang="0">
                  <a:pos x="5" y="41"/>
                </a:cxn>
                <a:cxn ang="0">
                  <a:pos x="22" y="60"/>
                </a:cxn>
                <a:cxn ang="0">
                  <a:pos x="10" y="43"/>
                </a:cxn>
              </a:cxnLst>
              <a:rect l="0" t="0" r="r" b="b"/>
              <a:pathLst>
                <a:path w="50" h="60">
                  <a:moveTo>
                    <a:pt x="10" y="43"/>
                  </a:moveTo>
                  <a:cubicBezTo>
                    <a:pt x="5" y="27"/>
                    <a:pt x="14" y="10"/>
                    <a:pt x="30" y="5"/>
                  </a:cubicBezTo>
                  <a:cubicBezTo>
                    <a:pt x="37" y="3"/>
                    <a:pt x="44" y="4"/>
                    <a:pt x="50" y="6"/>
                  </a:cubicBezTo>
                  <a:cubicBezTo>
                    <a:pt x="43" y="1"/>
                    <a:pt x="34" y="0"/>
                    <a:pt x="25" y="3"/>
                  </a:cubicBezTo>
                  <a:cubicBezTo>
                    <a:pt x="9" y="8"/>
                    <a:pt x="0" y="25"/>
                    <a:pt x="5" y="41"/>
                  </a:cubicBezTo>
                  <a:cubicBezTo>
                    <a:pt x="8" y="50"/>
                    <a:pt x="14" y="56"/>
                    <a:pt x="22" y="60"/>
                  </a:cubicBezTo>
                  <a:cubicBezTo>
                    <a:pt x="17" y="56"/>
                    <a:pt x="12" y="50"/>
                    <a:pt x="10" y="43"/>
                  </a:cubicBezTo>
                  <a:close/>
                </a:path>
              </a:pathLst>
            </a:custGeom>
            <a:gradFill rotWithShape="1">
              <a:gsLst>
                <a:gs pos="0">
                  <a:schemeClr val="accent1"/>
                </a:gs>
                <a:gs pos="100000">
                  <a:schemeClr val="accent3"/>
                </a:gs>
              </a:gsLst>
              <a:lin ang="189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12" name="Freeform 8"/>
            <p:cNvSpPr>
              <a:spLocks/>
            </p:cNvSpPr>
            <p:nvPr/>
          </p:nvSpPr>
          <p:spPr bwMode="auto">
            <a:xfrm>
              <a:off x="114551801" y="106344694"/>
              <a:ext cx="229363" cy="172656"/>
            </a:xfrm>
            <a:custGeom>
              <a:avLst/>
              <a:gdLst/>
              <a:ahLst/>
              <a:cxnLst>
                <a:cxn ang="0">
                  <a:pos x="7" y="26"/>
                </a:cxn>
                <a:cxn ang="0">
                  <a:pos x="48" y="13"/>
                </a:cxn>
                <a:cxn ang="0">
                  <a:pos x="61" y="28"/>
                </a:cxn>
                <a:cxn ang="0">
                  <a:pos x="46" y="7"/>
                </a:cxn>
                <a:cxn ang="0">
                  <a:pos x="5" y="20"/>
                </a:cxn>
                <a:cxn ang="0">
                  <a:pos x="4" y="46"/>
                </a:cxn>
                <a:cxn ang="0">
                  <a:pos x="7" y="26"/>
                </a:cxn>
              </a:cxnLst>
              <a:rect l="0" t="0" r="r" b="b"/>
              <a:pathLst>
                <a:path w="61" h="46">
                  <a:moveTo>
                    <a:pt x="7" y="26"/>
                  </a:moveTo>
                  <a:cubicBezTo>
                    <a:pt x="14" y="11"/>
                    <a:pt x="33" y="5"/>
                    <a:pt x="48" y="13"/>
                  </a:cubicBezTo>
                  <a:cubicBezTo>
                    <a:pt x="54" y="17"/>
                    <a:pt x="59" y="22"/>
                    <a:pt x="61" y="28"/>
                  </a:cubicBezTo>
                  <a:cubicBezTo>
                    <a:pt x="60" y="20"/>
                    <a:pt x="54" y="12"/>
                    <a:pt x="46" y="7"/>
                  </a:cubicBezTo>
                  <a:cubicBezTo>
                    <a:pt x="31" y="0"/>
                    <a:pt x="13" y="5"/>
                    <a:pt x="5" y="20"/>
                  </a:cubicBezTo>
                  <a:cubicBezTo>
                    <a:pt x="0" y="29"/>
                    <a:pt x="0" y="38"/>
                    <a:pt x="4" y="46"/>
                  </a:cubicBezTo>
                  <a:cubicBezTo>
                    <a:pt x="2" y="40"/>
                    <a:pt x="3" y="32"/>
                    <a:pt x="7" y="26"/>
                  </a:cubicBezTo>
                  <a:close/>
                </a:path>
              </a:pathLst>
            </a:custGeom>
            <a:gradFill rotWithShape="1">
              <a:gsLst>
                <a:gs pos="0">
                  <a:schemeClr val="accent1"/>
                </a:gs>
                <a:gs pos="100000">
                  <a:schemeClr val="accent3"/>
                </a:gs>
              </a:gsLst>
              <a:lin ang="18900000" scaled="1"/>
            </a:gradFill>
            <a:ln w="9525">
              <a:noFill/>
              <a:round/>
              <a:headEnd/>
              <a:tailEnd/>
            </a:ln>
            <a:effectLst/>
          </p:spPr>
          <p:txBody>
            <a:bodyPr/>
            <a:lstStyle/>
            <a:p>
              <a:pPr fontAlgn="auto">
                <a:spcBef>
                  <a:spcPts val="0"/>
                </a:spcBef>
                <a:spcAft>
                  <a:spcPts val="0"/>
                </a:spcAft>
                <a:defRPr/>
              </a:pPr>
              <a:endParaRPr lang="en-US">
                <a:latin typeface="+mn-lt"/>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icn.kz/upload/userfiles/image/6_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9050"/>
            <a:ext cx="4076700" cy="25907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Объект 1"/>
          <p:cNvSpPr>
            <a:spLocks noGrp="1"/>
          </p:cNvSpPr>
          <p:nvPr>
            <p:ph idx="1"/>
          </p:nvPr>
        </p:nvSpPr>
        <p:spPr>
          <a:xfrm>
            <a:off x="1295400" y="2590800"/>
            <a:ext cx="7239000" cy="4267200"/>
          </a:xfrm>
        </p:spPr>
        <p:txBody>
          <a:bodyPr>
            <a:normAutofit fontScale="77500" lnSpcReduction="20000"/>
          </a:bodyPr>
          <a:lstStyle/>
          <a:p>
            <a:pPr marL="0" indent="0">
              <a:buNone/>
            </a:pPr>
            <a:r>
              <a:rPr lang="ru-RU" dirty="0">
                <a:solidFill>
                  <a:schemeClr val="tx2">
                    <a:lumMod val="50000"/>
                  </a:schemeClr>
                </a:solidFill>
              </a:rPr>
              <a:t>Страхователем выступает перевозчик,  заключивший договор обязательного страхования своей гражданской ответственности  перед пассажирами</a:t>
            </a:r>
            <a:r>
              <a:rPr lang="ru-RU" dirty="0" smtClean="0">
                <a:solidFill>
                  <a:schemeClr val="tx2">
                    <a:lumMod val="50000"/>
                  </a:schemeClr>
                </a:solidFill>
              </a:rPr>
              <a:t>.</a:t>
            </a:r>
            <a:endParaRPr lang="ru-RU" dirty="0">
              <a:solidFill>
                <a:schemeClr val="tx2">
                  <a:lumMod val="50000"/>
                </a:schemeClr>
              </a:solidFill>
            </a:endParaRPr>
          </a:p>
          <a:p>
            <a:pPr marL="0" indent="0">
              <a:buNone/>
            </a:pPr>
            <a:r>
              <a:rPr lang="ru-RU" dirty="0" smtClean="0">
                <a:solidFill>
                  <a:schemeClr val="tx2">
                    <a:lumMod val="50000"/>
                  </a:schemeClr>
                </a:solidFill>
              </a:rPr>
              <a:t> </a:t>
            </a:r>
            <a:r>
              <a:rPr lang="ru-RU" dirty="0">
                <a:solidFill>
                  <a:schemeClr val="tx2">
                    <a:lumMod val="50000"/>
                  </a:schemeClr>
                </a:solidFill>
              </a:rPr>
              <a:t>По заключенному со страховщиком договору страхования перевозчик  обязан ежемесячно платить ему страховой взнос (платеж) по тарифной ставке в  размере </a:t>
            </a:r>
            <a:r>
              <a:rPr lang="ru-RU" dirty="0" smtClean="0">
                <a:solidFill>
                  <a:schemeClr val="tx2">
                    <a:lumMod val="50000"/>
                  </a:schemeClr>
                </a:solidFill>
              </a:rPr>
              <a:t>0,5% </a:t>
            </a:r>
            <a:r>
              <a:rPr lang="ru-RU" dirty="0">
                <a:solidFill>
                  <a:schemeClr val="tx2">
                    <a:lumMod val="50000"/>
                  </a:schemeClr>
                </a:solidFill>
              </a:rPr>
              <a:t>от суммы выручки, полученной им за перевозку пассажиров,  перед которыми застрахована его гражданская ответственность. Срок уплаты  платежей устанавливается соглашением сторон (перевозчик и страховщик).  Перевозчик не освобождается от уплаты страховых платежей за пассажиров,  пользующихся правом бесплатного проезда. За просрочку уплаты страховых платежей  со страхователей взимается пеня за каждый день просрочки</a:t>
            </a:r>
            <a:r>
              <a:rPr lang="ru-RU" dirty="0" smtClean="0">
                <a:solidFill>
                  <a:schemeClr val="tx2">
                    <a:lumMod val="50000"/>
                  </a:schemeClr>
                </a:solidFill>
              </a:rPr>
              <a:t>.</a:t>
            </a:r>
            <a:endParaRPr lang="ru-RU" dirty="0">
              <a:solidFill>
                <a:schemeClr val="tx2">
                  <a:lumMod val="50000"/>
                </a:schemeClr>
              </a:solidFill>
            </a:endParaRPr>
          </a:p>
          <a:p>
            <a:endParaRPr lang="ru-RU" dirty="0">
              <a:solidFill>
                <a:schemeClr val="tx2">
                  <a:lumMod val="50000"/>
                </a:schemeClr>
              </a:solidFill>
            </a:endParaRPr>
          </a:p>
        </p:txBody>
      </p:sp>
      <p:sp>
        <p:nvSpPr>
          <p:cNvPr id="4" name="Подзаголовок 3"/>
          <p:cNvSpPr>
            <a:spLocks noGrp="1"/>
          </p:cNvSpPr>
          <p:nvPr>
            <p:ph type="subTitle" idx="11"/>
          </p:nvPr>
        </p:nvSpPr>
        <p:spPr>
          <a:xfrm>
            <a:off x="1219200" y="685801"/>
            <a:ext cx="3962400" cy="1371600"/>
          </a:xfrm>
        </p:spPr>
        <p:txBody>
          <a:bodyPr>
            <a:normAutofit/>
          </a:bodyPr>
          <a:lstStyle/>
          <a:p>
            <a:r>
              <a:rPr lang="ru-RU" b="1" dirty="0"/>
              <a:t>Страхование гражданско-правовой ответственности перевозчика перед пассажирами.</a:t>
            </a:r>
          </a:p>
        </p:txBody>
      </p:sp>
    </p:spTree>
    <p:extLst>
      <p:ext uri="{BB962C8B-B14F-4D97-AF65-F5344CB8AC3E}">
        <p14:creationId xmlns:p14="http://schemas.microsoft.com/office/powerpoint/2010/main" val="25414814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icn.kz/upload/userfiles/image/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3810000"/>
            <a:ext cx="4095691" cy="33268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Объект 1"/>
          <p:cNvSpPr>
            <a:spLocks noGrp="1"/>
          </p:cNvSpPr>
          <p:nvPr>
            <p:ph idx="1"/>
          </p:nvPr>
        </p:nvSpPr>
        <p:spPr>
          <a:xfrm>
            <a:off x="1143000" y="304800"/>
            <a:ext cx="7696200" cy="5410200"/>
          </a:xfrm>
        </p:spPr>
        <p:txBody>
          <a:bodyPr>
            <a:noAutofit/>
          </a:bodyPr>
          <a:lstStyle/>
          <a:p>
            <a:pPr marL="0" indent="0">
              <a:spcBef>
                <a:spcPts val="0"/>
              </a:spcBef>
              <a:buNone/>
            </a:pPr>
            <a:r>
              <a:rPr lang="ru-RU" sz="1600" dirty="0">
                <a:solidFill>
                  <a:schemeClr val="tx1"/>
                </a:solidFill>
              </a:rPr>
              <a:t>Договор страхования гражданской ответственности перевозчика  заключается в пользу третьих лиц – пассажиров – в целях защиты их интересов на  основании заявления перевозчика в установленной страховщиком форме. </a:t>
            </a:r>
            <a:r>
              <a:rPr lang="ru-RU" sz="1600" dirty="0" smtClean="0">
                <a:solidFill>
                  <a:schemeClr val="tx1"/>
                </a:solidFill>
              </a:rPr>
              <a:t>Договор </a:t>
            </a:r>
            <a:r>
              <a:rPr lang="ru-RU" sz="1600" dirty="0">
                <a:solidFill>
                  <a:schemeClr val="tx1"/>
                </a:solidFill>
              </a:rPr>
              <a:t>вступает в силу со дня, следующего за днем уплаты первого  страхового взноса. Первый страховой взнос уплачивается из расчета суммы дохода,  полученного в предшествующем месяце за перевозку пассажиров, с последующим  перерасчетом в зависимости от фактически полученного дохода. Для вновь  созданных перевозчиков размер суммы первого взноса определяется в соответствии  с планируемым объемом перевозок</a:t>
            </a:r>
            <a:r>
              <a:rPr lang="ru-RU" sz="1600" dirty="0" smtClean="0">
                <a:solidFill>
                  <a:schemeClr val="tx1"/>
                </a:solidFill>
              </a:rPr>
              <a:t>.</a:t>
            </a:r>
            <a:endParaRPr lang="ru-RU" sz="1600" dirty="0">
              <a:solidFill>
                <a:schemeClr val="tx1"/>
              </a:solidFill>
            </a:endParaRPr>
          </a:p>
          <a:p>
            <a:pPr marL="0" indent="0">
              <a:spcBef>
                <a:spcPts val="0"/>
              </a:spcBef>
              <a:buNone/>
            </a:pPr>
            <a:r>
              <a:rPr lang="ru-RU" sz="1600" dirty="0" smtClean="0">
                <a:solidFill>
                  <a:schemeClr val="tx1"/>
                </a:solidFill>
              </a:rPr>
              <a:t>При </a:t>
            </a:r>
            <a:r>
              <a:rPr lang="ru-RU" sz="1600" dirty="0">
                <a:solidFill>
                  <a:schemeClr val="tx1"/>
                </a:solidFill>
              </a:rPr>
              <a:t>наступлении страхового события (случая) страховое возмещение  выплачивается пострадавшему пассажиру либо его наследникам</a:t>
            </a:r>
            <a:r>
              <a:rPr lang="ru-RU" sz="1600" dirty="0" smtClean="0">
                <a:solidFill>
                  <a:schemeClr val="tx1"/>
                </a:solidFill>
              </a:rPr>
              <a:t>.</a:t>
            </a:r>
            <a:endParaRPr lang="ru-RU" sz="1600" dirty="0">
              <a:solidFill>
                <a:schemeClr val="tx1"/>
              </a:solidFill>
            </a:endParaRPr>
          </a:p>
          <a:p>
            <a:pPr marL="0" indent="0">
              <a:spcBef>
                <a:spcPts val="0"/>
              </a:spcBef>
              <a:buNone/>
            </a:pPr>
            <a:r>
              <a:rPr lang="ru-RU" sz="1600" dirty="0" smtClean="0">
                <a:solidFill>
                  <a:schemeClr val="tx1"/>
                </a:solidFill>
              </a:rPr>
              <a:t>За </a:t>
            </a:r>
            <a:r>
              <a:rPr lang="ru-RU" sz="1600" dirty="0">
                <a:solidFill>
                  <a:schemeClr val="tx1"/>
                </a:solidFill>
              </a:rPr>
              <a:t>вред, нанесенный жизни, здоровью или имуществу пассажира  в результате эксплуатации транспортного средства при осуществлении перевозки,  выплате подлежит страховое возмещение в следующих размерах (в МРП</a:t>
            </a:r>
            <a:r>
              <a:rPr lang="ru-RU" sz="1600" dirty="0" smtClean="0">
                <a:solidFill>
                  <a:schemeClr val="tx1"/>
                </a:solidFill>
              </a:rPr>
              <a:t>):</a:t>
            </a:r>
            <a:endParaRPr lang="ru-RU" sz="1600" dirty="0">
              <a:solidFill>
                <a:schemeClr val="tx1"/>
              </a:solidFill>
            </a:endParaRPr>
          </a:p>
          <a:p>
            <a:pPr marL="0" indent="0">
              <a:spcBef>
                <a:spcPts val="0"/>
              </a:spcBef>
              <a:buNone/>
            </a:pPr>
            <a:r>
              <a:rPr lang="ru-RU" sz="1600" dirty="0" smtClean="0">
                <a:solidFill>
                  <a:schemeClr val="tx1"/>
                </a:solidFill>
              </a:rPr>
              <a:t>а</a:t>
            </a:r>
            <a:r>
              <a:rPr lang="ru-RU" sz="1600" dirty="0">
                <a:solidFill>
                  <a:schemeClr val="tx1"/>
                </a:solidFill>
              </a:rPr>
              <a:t>) при получении инвалидности</a:t>
            </a:r>
            <a:r>
              <a:rPr lang="ru-RU" sz="1600" dirty="0" smtClean="0">
                <a:solidFill>
                  <a:schemeClr val="tx1"/>
                </a:solidFill>
              </a:rPr>
              <a:t>:</a:t>
            </a:r>
            <a:endParaRPr lang="ru-RU" sz="1600" dirty="0">
              <a:solidFill>
                <a:schemeClr val="tx1"/>
              </a:solidFill>
            </a:endParaRPr>
          </a:p>
          <a:p>
            <a:pPr marL="0" indent="0">
              <a:spcBef>
                <a:spcPts val="0"/>
              </a:spcBef>
              <a:buNone/>
            </a:pPr>
            <a:r>
              <a:rPr lang="ru-RU" sz="1600" dirty="0">
                <a:solidFill>
                  <a:schemeClr val="tx1"/>
                </a:solidFill>
              </a:rPr>
              <a:t>  - первой группы – </a:t>
            </a:r>
            <a:r>
              <a:rPr lang="ru-RU" sz="1600" dirty="0" smtClean="0">
                <a:solidFill>
                  <a:schemeClr val="tx1"/>
                </a:solidFill>
              </a:rPr>
              <a:t>500</a:t>
            </a:r>
            <a:endParaRPr lang="ru-RU" sz="1600" dirty="0">
              <a:solidFill>
                <a:schemeClr val="tx1"/>
              </a:solidFill>
            </a:endParaRPr>
          </a:p>
          <a:p>
            <a:pPr marL="0" indent="0">
              <a:spcBef>
                <a:spcPts val="0"/>
              </a:spcBef>
              <a:buNone/>
            </a:pPr>
            <a:r>
              <a:rPr lang="ru-RU" sz="1600" dirty="0">
                <a:solidFill>
                  <a:schemeClr val="tx1"/>
                </a:solidFill>
              </a:rPr>
              <a:t>  - второй группы – </a:t>
            </a:r>
            <a:r>
              <a:rPr lang="ru-RU" sz="1600" dirty="0" smtClean="0">
                <a:solidFill>
                  <a:schemeClr val="tx1"/>
                </a:solidFill>
              </a:rPr>
              <a:t>400</a:t>
            </a:r>
            <a:endParaRPr lang="ru-RU" sz="1600" dirty="0">
              <a:solidFill>
                <a:schemeClr val="tx1"/>
              </a:solidFill>
            </a:endParaRPr>
          </a:p>
          <a:p>
            <a:pPr marL="0" indent="0">
              <a:spcBef>
                <a:spcPts val="0"/>
              </a:spcBef>
              <a:buNone/>
            </a:pPr>
            <a:r>
              <a:rPr lang="ru-RU" sz="1600" dirty="0" smtClean="0">
                <a:solidFill>
                  <a:schemeClr val="tx1"/>
                </a:solidFill>
              </a:rPr>
              <a:t>  </a:t>
            </a:r>
            <a:r>
              <a:rPr lang="ru-RU" sz="1600" dirty="0">
                <a:solidFill>
                  <a:schemeClr val="tx1"/>
                </a:solidFill>
              </a:rPr>
              <a:t>- третьей группы – </a:t>
            </a:r>
            <a:r>
              <a:rPr lang="ru-RU" sz="1600" dirty="0" smtClean="0">
                <a:solidFill>
                  <a:schemeClr val="tx1"/>
                </a:solidFill>
              </a:rPr>
              <a:t>300</a:t>
            </a:r>
            <a:endParaRPr lang="ru-RU" sz="1600" dirty="0">
              <a:solidFill>
                <a:schemeClr val="tx1"/>
              </a:solidFill>
            </a:endParaRPr>
          </a:p>
          <a:p>
            <a:pPr marL="0" indent="0">
              <a:spcBef>
                <a:spcPts val="0"/>
              </a:spcBef>
              <a:buNone/>
            </a:pPr>
            <a:r>
              <a:rPr lang="ru-RU" sz="1600" dirty="0">
                <a:solidFill>
                  <a:schemeClr val="tx1"/>
                </a:solidFill>
              </a:rPr>
              <a:t>  б) при временной утрате общей трудоспособности </a:t>
            </a:r>
            <a:r>
              <a:rPr lang="ru-RU" sz="1600" dirty="0" smtClean="0">
                <a:solidFill>
                  <a:schemeClr val="tx1"/>
                </a:solidFill>
              </a:rPr>
              <a:t>–</a:t>
            </a:r>
          </a:p>
          <a:p>
            <a:pPr marL="0" indent="0">
              <a:spcBef>
                <a:spcPts val="0"/>
              </a:spcBef>
              <a:buNone/>
            </a:pPr>
            <a:r>
              <a:rPr lang="ru-RU" sz="1600" dirty="0" smtClean="0">
                <a:solidFill>
                  <a:schemeClr val="tx1"/>
                </a:solidFill>
              </a:rPr>
              <a:t> </a:t>
            </a:r>
            <a:r>
              <a:rPr lang="ru-RU" sz="1600" dirty="0">
                <a:solidFill>
                  <a:schemeClr val="tx1"/>
                </a:solidFill>
              </a:rPr>
              <a:t>1,5‑месячного  показателя за каждый день лечения, </a:t>
            </a:r>
            <a:endParaRPr lang="ru-RU" sz="1600" dirty="0" smtClean="0">
              <a:solidFill>
                <a:schemeClr val="tx1"/>
              </a:solidFill>
            </a:endParaRPr>
          </a:p>
          <a:p>
            <a:pPr marL="0" indent="0">
              <a:spcBef>
                <a:spcPts val="0"/>
              </a:spcBef>
              <a:buNone/>
            </a:pPr>
            <a:r>
              <a:rPr lang="ru-RU" sz="1600" dirty="0" smtClean="0">
                <a:solidFill>
                  <a:schemeClr val="tx1"/>
                </a:solidFill>
              </a:rPr>
              <a:t>но </a:t>
            </a:r>
            <a:r>
              <a:rPr lang="ru-RU" sz="1600" dirty="0">
                <a:solidFill>
                  <a:schemeClr val="tx1"/>
                </a:solidFill>
              </a:rPr>
              <a:t>не более 200</a:t>
            </a:r>
            <a:r>
              <a:rPr lang="ru-RU" sz="1600" dirty="0" smtClean="0">
                <a:solidFill>
                  <a:schemeClr val="tx1"/>
                </a:solidFill>
              </a:rPr>
              <a:t>;</a:t>
            </a:r>
          </a:p>
          <a:p>
            <a:pPr marL="0" indent="0">
              <a:spcBef>
                <a:spcPts val="0"/>
              </a:spcBef>
              <a:buNone/>
            </a:pPr>
            <a:r>
              <a:rPr lang="ru-RU" sz="1600" dirty="0">
                <a:solidFill>
                  <a:schemeClr val="tx1"/>
                </a:solidFill>
              </a:rPr>
              <a:t>в) при гибели пассажира – </a:t>
            </a:r>
            <a:r>
              <a:rPr lang="ru-RU" sz="1600" dirty="0" smtClean="0">
                <a:solidFill>
                  <a:schemeClr val="tx1"/>
                </a:solidFill>
              </a:rPr>
              <a:t>600</a:t>
            </a:r>
            <a:endParaRPr lang="ru-RU" sz="1600" dirty="0">
              <a:solidFill>
                <a:schemeClr val="tx1"/>
              </a:solidFill>
            </a:endParaRPr>
          </a:p>
          <a:p>
            <a:pPr marL="0" indent="0">
              <a:spcBef>
                <a:spcPts val="0"/>
              </a:spcBef>
              <a:buNone/>
            </a:pPr>
            <a:r>
              <a:rPr lang="ru-RU" sz="1600" dirty="0" smtClean="0">
                <a:solidFill>
                  <a:schemeClr val="tx1"/>
                </a:solidFill>
              </a:rPr>
              <a:t>г</a:t>
            </a:r>
            <a:r>
              <a:rPr lang="ru-RU" sz="1600" dirty="0">
                <a:solidFill>
                  <a:schemeClr val="tx1"/>
                </a:solidFill>
              </a:rPr>
              <a:t>) за повреждение имущества или его уничтожение, </a:t>
            </a:r>
            <a:endParaRPr lang="ru-RU" sz="1600" dirty="0" smtClean="0">
              <a:solidFill>
                <a:schemeClr val="tx1"/>
              </a:solidFill>
            </a:endParaRPr>
          </a:p>
          <a:p>
            <a:pPr marL="0" indent="0">
              <a:spcBef>
                <a:spcPts val="0"/>
              </a:spcBef>
              <a:buNone/>
            </a:pPr>
            <a:r>
              <a:rPr lang="ru-RU" sz="1600" dirty="0" smtClean="0">
                <a:solidFill>
                  <a:schemeClr val="tx1"/>
                </a:solidFill>
              </a:rPr>
              <a:t>похищение </a:t>
            </a:r>
            <a:r>
              <a:rPr lang="ru-RU" sz="1600" dirty="0">
                <a:solidFill>
                  <a:schemeClr val="tx1"/>
                </a:solidFill>
              </a:rPr>
              <a:t>–  в размере фактического ущерба, </a:t>
            </a:r>
            <a:endParaRPr lang="ru-RU" sz="1600" dirty="0" smtClean="0">
              <a:solidFill>
                <a:schemeClr val="tx1"/>
              </a:solidFill>
            </a:endParaRPr>
          </a:p>
          <a:p>
            <a:pPr marL="0" indent="0">
              <a:spcBef>
                <a:spcPts val="0"/>
              </a:spcBef>
              <a:buNone/>
            </a:pPr>
            <a:r>
              <a:rPr lang="ru-RU" sz="1600" dirty="0" smtClean="0">
                <a:solidFill>
                  <a:schemeClr val="tx1"/>
                </a:solidFill>
              </a:rPr>
              <a:t>но </a:t>
            </a:r>
            <a:r>
              <a:rPr lang="ru-RU" sz="1600" dirty="0">
                <a:solidFill>
                  <a:schemeClr val="tx1"/>
                </a:solidFill>
              </a:rPr>
              <a:t>не более 250</a:t>
            </a:r>
            <a:r>
              <a:rPr lang="ru-RU" sz="1600" dirty="0" smtClean="0">
                <a:solidFill>
                  <a:schemeClr val="tx1"/>
                </a:solidFill>
              </a:rPr>
              <a:t>.</a:t>
            </a:r>
            <a:endParaRPr lang="ru-RU" sz="1600" dirty="0">
              <a:solidFill>
                <a:schemeClr val="tx1"/>
              </a:solidFill>
            </a:endParaRPr>
          </a:p>
          <a:p>
            <a:pPr marL="0" indent="0">
              <a:spcBef>
                <a:spcPts val="0"/>
              </a:spcBef>
            </a:pPr>
            <a:endParaRPr lang="ru-RU" sz="1400" dirty="0">
              <a:solidFill>
                <a:schemeClr val="tx1"/>
              </a:solidFill>
            </a:endParaRPr>
          </a:p>
        </p:txBody>
      </p:sp>
    </p:spTree>
    <p:extLst>
      <p:ext uri="{BB962C8B-B14F-4D97-AF65-F5344CB8AC3E}">
        <p14:creationId xmlns:p14="http://schemas.microsoft.com/office/powerpoint/2010/main" val="2260736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295400" y="304800"/>
            <a:ext cx="4267200" cy="6172200"/>
          </a:xfrm>
        </p:spPr>
        <p:txBody>
          <a:bodyPr>
            <a:noAutofit/>
          </a:bodyPr>
          <a:lstStyle/>
          <a:p>
            <a:pPr marL="0" indent="0">
              <a:spcBef>
                <a:spcPts val="0"/>
              </a:spcBef>
              <a:buNone/>
            </a:pPr>
            <a:r>
              <a:rPr lang="ru-RU" sz="1800" dirty="0" smtClean="0">
                <a:solidFill>
                  <a:schemeClr val="tx1"/>
                </a:solidFill>
              </a:rPr>
              <a:t>Страховое </a:t>
            </a:r>
            <a:r>
              <a:rPr lang="ru-RU" sz="1800" dirty="0">
                <a:solidFill>
                  <a:schemeClr val="tx1"/>
                </a:solidFill>
              </a:rPr>
              <a:t>возмещение не выплачивается, если смерть пассажира  наступила не от страхового случая, а от иных событий или вследствие  заболевания, самоубийства, отравления алкоголем или иными веществами, принятыми  с целью опьянения. Ответственность перевозчика перед пассажирами и страховщика  возникает</a:t>
            </a:r>
            <a:r>
              <a:rPr lang="ru-RU" sz="1800" dirty="0" smtClean="0">
                <a:solidFill>
                  <a:schemeClr val="tx1"/>
                </a:solidFill>
              </a:rPr>
              <a:t>:</a:t>
            </a:r>
            <a:endParaRPr lang="ru-RU" sz="1800" dirty="0">
              <a:solidFill>
                <a:schemeClr val="tx1"/>
              </a:solidFill>
            </a:endParaRPr>
          </a:p>
          <a:p>
            <a:pPr>
              <a:spcBef>
                <a:spcPts val="0"/>
              </a:spcBef>
            </a:pPr>
            <a:r>
              <a:rPr lang="ru-RU" sz="1800" dirty="0" smtClean="0">
                <a:solidFill>
                  <a:schemeClr val="tx1"/>
                </a:solidFill>
              </a:rPr>
              <a:t>в </a:t>
            </a:r>
            <a:r>
              <a:rPr lang="ru-RU" sz="1800" dirty="0">
                <a:solidFill>
                  <a:schemeClr val="tx1"/>
                </a:solidFill>
              </a:rPr>
              <a:t>отношении жизни и здоровья – с момента  объявления посадки пассажира на воздушное, </a:t>
            </a:r>
            <a:r>
              <a:rPr lang="ru-RU" sz="1800" dirty="0" smtClean="0">
                <a:solidFill>
                  <a:schemeClr val="tx1"/>
                </a:solidFill>
              </a:rPr>
              <a:t>морское или </a:t>
            </a:r>
            <a:r>
              <a:rPr lang="ru-RU" sz="1800" dirty="0">
                <a:solidFill>
                  <a:schemeClr val="tx1"/>
                </a:solidFill>
              </a:rPr>
              <a:t>речное судно, в поезд,  автобус или иное транспортное средство и до момента выхода с территории  вокзала, порта, станции, пристани в пункте назначения</a:t>
            </a:r>
            <a:r>
              <a:rPr lang="ru-RU" sz="1800" dirty="0" smtClean="0">
                <a:solidFill>
                  <a:schemeClr val="tx1"/>
                </a:solidFill>
              </a:rPr>
              <a:t>;</a:t>
            </a:r>
            <a:endParaRPr lang="ru-RU" sz="1800" dirty="0">
              <a:solidFill>
                <a:schemeClr val="tx1"/>
              </a:solidFill>
            </a:endParaRPr>
          </a:p>
          <a:p>
            <a:pPr>
              <a:spcBef>
                <a:spcPts val="0"/>
              </a:spcBef>
            </a:pPr>
            <a:r>
              <a:rPr lang="ru-RU" sz="1800" dirty="0" smtClean="0">
                <a:solidFill>
                  <a:schemeClr val="tx1"/>
                </a:solidFill>
              </a:rPr>
              <a:t>в </a:t>
            </a:r>
            <a:r>
              <a:rPr lang="ru-RU" sz="1800" dirty="0">
                <a:solidFill>
                  <a:schemeClr val="tx1"/>
                </a:solidFill>
              </a:rPr>
              <a:t>отношении багажа – с момента его сдачи в  багажное отделение (внесения в транспортное средство) до момента получения  багажа пассажиром (выноса его из средства транспорта</a:t>
            </a:r>
            <a:r>
              <a:rPr lang="ru-RU" sz="1800" dirty="0" smtClean="0">
                <a:solidFill>
                  <a:schemeClr val="tx1"/>
                </a:solidFill>
              </a:rPr>
              <a:t>)</a:t>
            </a:r>
            <a:endParaRPr lang="ru-RU" sz="1800" dirty="0">
              <a:solidFill>
                <a:schemeClr val="tx1"/>
              </a:solidFill>
            </a:endParaRPr>
          </a:p>
        </p:txBody>
      </p:sp>
      <p:pic>
        <p:nvPicPr>
          <p:cNvPr id="18434" name="Picture 2" descr="http://go4.imgsmail.ru/imgpreview?key=30b085645f52e373&amp;mb=imgdb_preview_2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828800"/>
            <a:ext cx="3644900" cy="3644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9718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447800" y="228600"/>
            <a:ext cx="7239000" cy="6248400"/>
          </a:xfrm>
        </p:spPr>
        <p:txBody>
          <a:bodyPr>
            <a:normAutofit fontScale="62500" lnSpcReduction="20000"/>
          </a:bodyPr>
          <a:lstStyle/>
          <a:p>
            <a:r>
              <a:rPr lang="ru-RU" dirty="0">
                <a:solidFill>
                  <a:schemeClr val="tx1"/>
                </a:solidFill>
              </a:rPr>
              <a:t>Страховщик не несет ответственности и не выплачивает страховое  возмещение в случае причинения вреда жизни, здоровью пассажиров, а также  повреждения (уничтожения) принадлежащего им багажа в результате воздействия  непреодолимой силы, умышленных действий перевозчика или пассажира с целью  создания страхового случая за исключением действий, совершенных в состоянии  крайней необходимости или вызванных необходимой обороной, а также иного  события, не связанного непосредственно с поездкой (полетом), обслуживанием  пассажиров в пути следования или при оставлении транспортного средства в пункт  его назначения.</a:t>
            </a:r>
          </a:p>
          <a:p>
            <a:r>
              <a:rPr lang="ru-RU" dirty="0">
                <a:solidFill>
                  <a:schemeClr val="tx1"/>
                </a:solidFill>
              </a:rPr>
              <a:t> За вред, причиненный жизни или здоровью пассажира, страховое  возмещение выплачивается страховщиком в зависимости от степени нанесенного  вреда независимо от выплат по социальному страхованию, социальному обеспечению,  медицинскому страхованию или по другим договорам страхования.</a:t>
            </a:r>
          </a:p>
          <a:p>
            <a:r>
              <a:rPr lang="ru-RU" dirty="0">
                <a:solidFill>
                  <a:schemeClr val="tx1"/>
                </a:solidFill>
              </a:rPr>
              <a:t>  За гибель или утерю багажа, принятого к перевозке без  объявленной стоимости, а также находящихся при пассажире вещей страховщик несет  ответственность в размере фактической стоимости утерянного багажа, находившихся  при пассажире вежей или их недостающей части. Если багаж принят к перевозке с  объявленной ценностью, то возмещение убытка производится в пределах объявленной  стоимости, но не выше фактической в случае ее завышения, что перевозчик должен  доказать.  За повреждение багажа или находящихся при пассажире вещей,  возмещение убытка определяется и выплачивается в размере суммы, на которую они  обесценились, но не более установленного размера – 250 МРП.</a:t>
            </a:r>
          </a:p>
          <a:p>
            <a:endParaRPr lang="ru-RU" dirty="0"/>
          </a:p>
        </p:txBody>
      </p:sp>
    </p:spTree>
    <p:extLst>
      <p:ext uri="{BB962C8B-B14F-4D97-AF65-F5344CB8AC3E}">
        <p14:creationId xmlns:p14="http://schemas.microsoft.com/office/powerpoint/2010/main" val="1364709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icn.kz/upload/userfiles/image/notariu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6500" y="0"/>
            <a:ext cx="4114800" cy="2438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Объект 1"/>
          <p:cNvSpPr>
            <a:spLocks noGrp="1"/>
          </p:cNvSpPr>
          <p:nvPr>
            <p:ph idx="1"/>
          </p:nvPr>
        </p:nvSpPr>
        <p:spPr>
          <a:xfrm>
            <a:off x="1371600" y="2438400"/>
            <a:ext cx="7315200" cy="4038600"/>
          </a:xfrm>
        </p:spPr>
        <p:txBody>
          <a:bodyPr>
            <a:normAutofit fontScale="77500" lnSpcReduction="20000"/>
          </a:bodyPr>
          <a:lstStyle/>
          <a:p>
            <a:pPr marL="0" indent="0">
              <a:buNone/>
            </a:pPr>
            <a:r>
              <a:rPr lang="ru-RU" dirty="0"/>
              <a:t>Объектом обязательного страхования гражданско-правовой ответственности частных нотариусов являются имущественные интересы частного нотариуса, связанные с его обязанностью возместить вред, причиненный третьим лицам в результате совершения им нотариальных действий, для осуществления которых частный нотариус в соответствии с законодательством Республики Казахстан о нотариате обязан заключить договор обязательного страхования ответственности частного нотариуса.</a:t>
            </a:r>
          </a:p>
          <a:p>
            <a:pPr marL="0" indent="0">
              <a:buNone/>
            </a:pPr>
            <a:r>
              <a:rPr lang="ru-RU" dirty="0"/>
              <a:t>Целью обязательного страхования ответственности частных нотариусов является обеспечение защиты имущественных интересов третьих лиц, которым причинен вред в результате совершения частным нотариусом нотариальных действий, посредством осуществления страховых выплат.</a:t>
            </a:r>
          </a:p>
        </p:txBody>
      </p:sp>
      <p:sp>
        <p:nvSpPr>
          <p:cNvPr id="4" name="Подзаголовок 3"/>
          <p:cNvSpPr>
            <a:spLocks noGrp="1"/>
          </p:cNvSpPr>
          <p:nvPr>
            <p:ph type="subTitle" idx="11"/>
          </p:nvPr>
        </p:nvSpPr>
        <p:spPr>
          <a:xfrm>
            <a:off x="1371600" y="533400"/>
            <a:ext cx="3962400" cy="1066800"/>
          </a:xfrm>
        </p:spPr>
        <p:txBody>
          <a:bodyPr>
            <a:normAutofit/>
          </a:bodyPr>
          <a:lstStyle/>
          <a:p>
            <a:r>
              <a:rPr lang="ru-RU" b="1" dirty="0"/>
              <a:t>Страхование гражданско-правовой ответственности частных нотариусов</a:t>
            </a:r>
            <a:r>
              <a:rPr lang="ru-RU" dirty="0"/>
              <a:t>.</a:t>
            </a:r>
          </a:p>
        </p:txBody>
      </p:sp>
    </p:spTree>
    <p:extLst>
      <p:ext uri="{BB962C8B-B14F-4D97-AF65-F5344CB8AC3E}">
        <p14:creationId xmlns:p14="http://schemas.microsoft.com/office/powerpoint/2010/main" val="5133871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icn.kz/upload/userfiles/image/pi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5104" y="1247772"/>
            <a:ext cx="3397946" cy="28051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Объект 1"/>
          <p:cNvSpPr>
            <a:spLocks noGrp="1"/>
          </p:cNvSpPr>
          <p:nvPr>
            <p:ph idx="1"/>
          </p:nvPr>
        </p:nvSpPr>
        <p:spPr>
          <a:xfrm>
            <a:off x="1371600" y="533400"/>
            <a:ext cx="5334000" cy="5410200"/>
          </a:xfrm>
        </p:spPr>
        <p:txBody>
          <a:bodyPr>
            <a:normAutofit fontScale="70000" lnSpcReduction="20000"/>
          </a:bodyPr>
          <a:lstStyle/>
          <a:p>
            <a:pPr marL="0" indent="0">
              <a:buNone/>
            </a:pPr>
            <a:r>
              <a:rPr lang="ru-RU" dirty="0"/>
              <a:t>Основными принципами обязательного страхования ответственности частных нотариусов являются:  </a:t>
            </a:r>
          </a:p>
          <a:p>
            <a:r>
              <a:rPr lang="ru-RU" dirty="0"/>
              <a:t>Осуществление деятельности частного нотариуса при условии наличия договора обязательного страхования ответственности частного нотариуса; </a:t>
            </a:r>
          </a:p>
          <a:p>
            <a:r>
              <a:rPr lang="ru-RU" dirty="0"/>
              <a:t>Обеспечение выполнения сторонами своих обязательств по договору обязательного страхования ответственности частных нотариусов. </a:t>
            </a:r>
          </a:p>
          <a:p>
            <a:pPr marL="0" indent="0">
              <a:buNone/>
            </a:pPr>
            <a:r>
              <a:rPr lang="ru-RU" dirty="0"/>
              <a:t>Страховая сумма - для нотариусов, осуществляющих деятельность на территории города республиканского значения, столицы </a:t>
            </a:r>
            <a:endParaRPr lang="ru-RU" dirty="0" smtClean="0"/>
          </a:p>
          <a:p>
            <a:pPr marL="0" indent="0">
              <a:buNone/>
            </a:pPr>
            <a:r>
              <a:rPr lang="ru-RU" dirty="0" smtClean="0"/>
              <a:t>- </a:t>
            </a:r>
            <a:r>
              <a:rPr lang="ru-RU" dirty="0"/>
              <a:t>не менее 1 000 МРП, для иных нотариусов - не менее 500 МРП.</a:t>
            </a:r>
          </a:p>
          <a:p>
            <a:pPr marL="0" indent="0">
              <a:buNone/>
            </a:pPr>
            <a:r>
              <a:rPr lang="ru-RU" dirty="0"/>
              <a:t>Размер страховой премии по договору страхования устанавливается по соглашению сторон, но не более 4,5% от страховой суммы, определённой условиями договора обязательного страхования ответственности частных нотариусов.</a:t>
            </a:r>
          </a:p>
        </p:txBody>
      </p:sp>
    </p:spTree>
    <p:extLst>
      <p:ext uri="{BB962C8B-B14F-4D97-AF65-F5344CB8AC3E}">
        <p14:creationId xmlns:p14="http://schemas.microsoft.com/office/powerpoint/2010/main" val="4188555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447800" y="381000"/>
            <a:ext cx="7239000" cy="6096000"/>
          </a:xfrm>
        </p:spPr>
        <p:txBody>
          <a:bodyPr>
            <a:normAutofit fontScale="55000" lnSpcReduction="20000"/>
          </a:bodyPr>
          <a:lstStyle/>
          <a:p>
            <a:pPr marL="0" indent="0">
              <a:buNone/>
            </a:pPr>
            <a:r>
              <a:rPr lang="ru-RU" sz="2900" dirty="0">
                <a:solidFill>
                  <a:schemeClr val="tx1"/>
                </a:solidFill>
              </a:rPr>
              <a:t>Договор обязательного страхования гражданско-правовой ответственности  частного нотариуса заключается на основании письменного заявления страхователя,  по форме, установленной страховщиком, путем составления сторонами одного  документа и подтверждается выдачей страховщиком страхователю страхового полиса. </a:t>
            </a:r>
            <a:endParaRPr lang="ru-RU" sz="2900" dirty="0" smtClean="0">
              <a:solidFill>
                <a:schemeClr val="tx1"/>
              </a:solidFill>
            </a:endParaRPr>
          </a:p>
          <a:p>
            <a:pPr marL="0" indent="0">
              <a:buNone/>
            </a:pPr>
            <a:r>
              <a:rPr lang="ru-RU" sz="2900" dirty="0" smtClean="0">
                <a:solidFill>
                  <a:schemeClr val="tx1"/>
                </a:solidFill>
              </a:rPr>
              <a:t>Страховым </a:t>
            </a:r>
            <a:r>
              <a:rPr lang="ru-RU" sz="2900" dirty="0">
                <a:solidFill>
                  <a:schemeClr val="tx1"/>
                </a:solidFill>
              </a:rPr>
              <a:t>случаем является вред, который может быть нанесен  выгодоприобретателю в результате неумышленных и непреднамеренных нарушений  частным нотариусом действующего законодательства</a:t>
            </a:r>
            <a:r>
              <a:rPr lang="ru-RU" sz="2900" dirty="0" smtClean="0">
                <a:solidFill>
                  <a:schemeClr val="tx1"/>
                </a:solidFill>
              </a:rPr>
              <a:t>:</a:t>
            </a:r>
            <a:endParaRPr lang="ru-RU" sz="2900" dirty="0">
              <a:solidFill>
                <a:schemeClr val="tx1"/>
              </a:solidFill>
            </a:endParaRPr>
          </a:p>
          <a:p>
            <a:pPr marL="0" indent="0">
              <a:buNone/>
            </a:pPr>
            <a:r>
              <a:rPr lang="ru-RU" sz="2900" dirty="0" smtClean="0">
                <a:solidFill>
                  <a:schemeClr val="tx1"/>
                </a:solidFill>
              </a:rPr>
              <a:t>- при </a:t>
            </a:r>
            <a:r>
              <a:rPr lang="ru-RU" sz="2900" dirty="0">
                <a:solidFill>
                  <a:schemeClr val="tx1"/>
                </a:solidFill>
              </a:rPr>
              <a:t>удостоверении сделок с недвижимым имуществом</a:t>
            </a:r>
            <a:r>
              <a:rPr lang="ru-RU" sz="2900" dirty="0" smtClean="0">
                <a:solidFill>
                  <a:schemeClr val="tx1"/>
                </a:solidFill>
              </a:rPr>
              <a:t>; </a:t>
            </a:r>
            <a:r>
              <a:rPr lang="ru-RU" sz="2900" dirty="0">
                <a:solidFill>
                  <a:schemeClr val="tx1"/>
                </a:solidFill>
              </a:rPr>
              <a:t>- при составлении акта описи взятого на охрану  наследственного имущества</a:t>
            </a:r>
            <a:r>
              <a:rPr lang="ru-RU" sz="2900" dirty="0" smtClean="0">
                <a:solidFill>
                  <a:schemeClr val="tx1"/>
                </a:solidFill>
              </a:rPr>
              <a:t>;</a:t>
            </a:r>
            <a:endParaRPr lang="ru-RU" sz="2900" dirty="0">
              <a:solidFill>
                <a:schemeClr val="tx1"/>
              </a:solidFill>
            </a:endParaRPr>
          </a:p>
          <a:p>
            <a:pPr marL="0" indent="0">
              <a:buNone/>
            </a:pPr>
            <a:r>
              <a:rPr lang="ru-RU" sz="2900" dirty="0" smtClean="0">
                <a:solidFill>
                  <a:schemeClr val="tx1"/>
                </a:solidFill>
              </a:rPr>
              <a:t>- при </a:t>
            </a:r>
            <a:r>
              <a:rPr lang="ru-RU" sz="2900" dirty="0">
                <a:solidFill>
                  <a:schemeClr val="tx1"/>
                </a:solidFill>
              </a:rPr>
              <a:t>оформлении свидетельства о праве собственности на долю  в общем имуществе супругов и иных лиц, имеющих имущество на праве общей  совместной </a:t>
            </a:r>
            <a:r>
              <a:rPr lang="ru-RU" sz="2900" dirty="0" smtClean="0">
                <a:solidFill>
                  <a:schemeClr val="tx1"/>
                </a:solidFill>
              </a:rPr>
              <a:t>собственности;</a:t>
            </a:r>
          </a:p>
          <a:p>
            <a:pPr marL="0" indent="0">
              <a:buNone/>
            </a:pPr>
            <a:r>
              <a:rPr lang="ru-RU" sz="2900" dirty="0" smtClean="0">
                <a:solidFill>
                  <a:schemeClr val="tx1"/>
                </a:solidFill>
              </a:rPr>
              <a:t>- при </a:t>
            </a:r>
            <a:r>
              <a:rPr lang="ru-RU" sz="2900" dirty="0">
                <a:solidFill>
                  <a:schemeClr val="tx1"/>
                </a:solidFill>
              </a:rPr>
              <a:t>выдаче свидетельства о праве на наследство</a:t>
            </a:r>
            <a:r>
              <a:rPr lang="ru-RU" sz="2900" dirty="0" smtClean="0">
                <a:solidFill>
                  <a:schemeClr val="tx1"/>
                </a:solidFill>
              </a:rPr>
              <a:t>; </a:t>
            </a:r>
            <a:r>
              <a:rPr lang="ru-RU" sz="2900" dirty="0">
                <a:solidFill>
                  <a:schemeClr val="tx1"/>
                </a:solidFill>
              </a:rPr>
              <a:t>- при совершении исполнительных надписей</a:t>
            </a:r>
            <a:r>
              <a:rPr lang="ru-RU" sz="2900" dirty="0" smtClean="0">
                <a:solidFill>
                  <a:schemeClr val="tx1"/>
                </a:solidFill>
              </a:rPr>
              <a:t>;</a:t>
            </a:r>
          </a:p>
          <a:p>
            <a:pPr marL="0" indent="0">
              <a:buNone/>
            </a:pPr>
            <a:r>
              <a:rPr lang="ru-RU" sz="2900" dirty="0" smtClean="0">
                <a:solidFill>
                  <a:schemeClr val="tx1"/>
                </a:solidFill>
              </a:rPr>
              <a:t> </a:t>
            </a:r>
            <a:r>
              <a:rPr lang="ru-RU" sz="2900" dirty="0">
                <a:solidFill>
                  <a:schemeClr val="tx1"/>
                </a:solidFill>
              </a:rPr>
              <a:t>- при наложении и снятии запрещения отчуждения имущества,  при условии установления судом причинения вреда выгодоприобретателю. </a:t>
            </a:r>
          </a:p>
          <a:p>
            <a:pPr marL="0" indent="0">
              <a:buNone/>
            </a:pPr>
            <a:r>
              <a:rPr lang="ru-RU" sz="2900" dirty="0" smtClean="0">
                <a:solidFill>
                  <a:schemeClr val="tx1"/>
                </a:solidFill>
              </a:rPr>
              <a:t>Оплата </a:t>
            </a:r>
            <a:r>
              <a:rPr lang="ru-RU" sz="2900" dirty="0">
                <a:solidFill>
                  <a:schemeClr val="tx1"/>
                </a:solidFill>
              </a:rPr>
              <a:t>страхового платежа может быть произведена единовременно  или в рассрочку в виде страхового взноса в срок, установленный при заключении договора</a:t>
            </a:r>
            <a:r>
              <a:rPr lang="ru-RU" sz="2900" dirty="0" smtClean="0">
                <a:solidFill>
                  <a:schemeClr val="tx1"/>
                </a:solidFill>
              </a:rPr>
              <a:t>.</a:t>
            </a:r>
          </a:p>
          <a:p>
            <a:pPr marL="0" indent="0">
              <a:buNone/>
            </a:pPr>
            <a:r>
              <a:rPr lang="ru-RU" sz="2900" dirty="0" smtClean="0">
                <a:solidFill>
                  <a:schemeClr val="tx1"/>
                </a:solidFill>
              </a:rPr>
              <a:t>При </a:t>
            </a:r>
            <a:r>
              <a:rPr lang="ru-RU" sz="2900" dirty="0">
                <a:solidFill>
                  <a:schemeClr val="tx1"/>
                </a:solidFill>
              </a:rPr>
              <a:t>наступлении страхового случая страховщик выплачивает  страховое возмещение в зависимости от установленного размера причиненного вреда  нотариусом выгодоприобретателю в результате совершения нотариальных действий в  пределах страховой суммы</a:t>
            </a:r>
            <a:r>
              <a:rPr lang="ru-RU" sz="2900" dirty="0" smtClean="0">
                <a:solidFill>
                  <a:schemeClr val="tx1"/>
                </a:solidFill>
              </a:rPr>
              <a:t>.</a:t>
            </a:r>
            <a:endParaRPr lang="ru-RU" sz="2900" dirty="0">
              <a:solidFill>
                <a:schemeClr val="tx1"/>
              </a:solidFill>
            </a:endParaRPr>
          </a:p>
          <a:p>
            <a:pPr marL="0" indent="0">
              <a:buNone/>
            </a:pPr>
            <a:r>
              <a:rPr lang="ru-RU" sz="2900" dirty="0">
                <a:solidFill>
                  <a:schemeClr val="tx1"/>
                </a:solidFill>
              </a:rPr>
              <a:t>  Сумма страхового возмещения не может превышать размера реального  ущерба, понесенного выгодоприобретателем в результате наступления страхового случая</a:t>
            </a:r>
            <a:r>
              <a:rPr lang="ru-RU" sz="2900" dirty="0" smtClean="0">
                <a:solidFill>
                  <a:schemeClr val="tx1"/>
                </a:solidFill>
              </a:rPr>
              <a:t>.</a:t>
            </a:r>
            <a:endParaRPr lang="ru-RU" sz="2900" dirty="0">
              <a:solidFill>
                <a:schemeClr val="tx1"/>
              </a:solidFill>
            </a:endParaRPr>
          </a:p>
          <a:p>
            <a:pPr marL="0" indent="0">
              <a:buNone/>
            </a:pPr>
            <a:r>
              <a:rPr lang="ru-RU" sz="2900" dirty="0">
                <a:solidFill>
                  <a:schemeClr val="tx1"/>
                </a:solidFill>
              </a:rPr>
              <a:t>  Страховое возмещение выплачивается выгодоприобретателю не  позднее 10 банковских дней после вступления в законную силу решения суда,  которым установлен размер ответственности страхователя</a:t>
            </a:r>
            <a:r>
              <a:rPr lang="ru-RU" sz="2900" dirty="0" smtClean="0">
                <a:solidFill>
                  <a:schemeClr val="tx1"/>
                </a:solidFill>
              </a:rPr>
              <a:t>.</a:t>
            </a:r>
            <a:endParaRPr lang="ru-RU" sz="2900" dirty="0">
              <a:solidFill>
                <a:schemeClr val="tx1"/>
              </a:solidFill>
            </a:endParaRPr>
          </a:p>
          <a:p>
            <a:endParaRPr lang="ru-RU" dirty="0"/>
          </a:p>
        </p:txBody>
      </p:sp>
    </p:spTree>
    <p:extLst>
      <p:ext uri="{BB962C8B-B14F-4D97-AF65-F5344CB8AC3E}">
        <p14:creationId xmlns:p14="http://schemas.microsoft.com/office/powerpoint/2010/main" val="30971985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icn.kz/upload/userfiles/image/white_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38100"/>
            <a:ext cx="2495550" cy="23812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Объект 1"/>
          <p:cNvSpPr>
            <a:spLocks noGrp="1"/>
          </p:cNvSpPr>
          <p:nvPr>
            <p:ph idx="1"/>
          </p:nvPr>
        </p:nvSpPr>
        <p:spPr>
          <a:xfrm>
            <a:off x="1457325" y="1600200"/>
            <a:ext cx="6400800" cy="4953000"/>
          </a:xfrm>
        </p:spPr>
        <p:txBody>
          <a:bodyPr>
            <a:normAutofit fontScale="77500" lnSpcReduction="20000"/>
          </a:bodyPr>
          <a:lstStyle/>
          <a:p>
            <a:pPr marL="0" indent="0">
              <a:buNone/>
            </a:pPr>
            <a:r>
              <a:rPr lang="ru-RU" dirty="0"/>
              <a:t>Объектом обязательного страхования гражданско-правовой ответственности владельцев объектов, деятельность которых связана с опасностью причинения вреда третьим, является имущественный интерес владельца объекта, деятельность которого связана с опасностью причинения вреда третьим лицам, связанный с его обязанностью, установленной гражданским законодательством Республики Казахстан, возместить вред, причиненный жизни, здоровью и (или) имуществу третьих лиц опасным производственным фактором. </a:t>
            </a:r>
            <a:endParaRPr lang="ru-RU" dirty="0" smtClean="0"/>
          </a:p>
          <a:p>
            <a:pPr marL="0" indent="0">
              <a:buNone/>
            </a:pPr>
            <a:r>
              <a:rPr lang="ru-RU" dirty="0" smtClean="0"/>
              <a:t>Целью </a:t>
            </a:r>
            <a:r>
              <a:rPr lang="ru-RU" dirty="0"/>
              <a:t>обязательного страхования ответственности владельцев объектов является обеспечение защиты имущественных интересов третьих лиц, жизни, здоровью и (или) имуществу которых причинен вред опасным производственным фактором, посредством осуществления страховых выплат.</a:t>
            </a:r>
          </a:p>
        </p:txBody>
      </p:sp>
      <p:sp>
        <p:nvSpPr>
          <p:cNvPr id="4" name="Подзаголовок 3"/>
          <p:cNvSpPr>
            <a:spLocks noGrp="1"/>
          </p:cNvSpPr>
          <p:nvPr>
            <p:ph type="subTitle" idx="11"/>
          </p:nvPr>
        </p:nvSpPr>
        <p:spPr>
          <a:xfrm>
            <a:off x="1371600" y="381000"/>
            <a:ext cx="4724400" cy="1219200"/>
          </a:xfrm>
        </p:spPr>
        <p:txBody>
          <a:bodyPr>
            <a:normAutofit fontScale="62500" lnSpcReduction="20000"/>
          </a:bodyPr>
          <a:lstStyle/>
          <a:p>
            <a:r>
              <a:rPr lang="ru-RU" sz="3400" b="1" dirty="0"/>
              <a:t>Обязательное страхование гражданско-правовой ответственности владельцев опасных </a:t>
            </a:r>
            <a:r>
              <a:rPr lang="ru-RU" sz="3400" b="1" dirty="0" smtClean="0"/>
              <a:t>объектов </a:t>
            </a:r>
            <a:endParaRPr lang="ru-RU" sz="3400" b="1" dirty="0"/>
          </a:p>
          <a:p>
            <a:endParaRPr lang="ru-RU" dirty="0"/>
          </a:p>
        </p:txBody>
      </p:sp>
    </p:spTree>
    <p:extLst>
      <p:ext uri="{BB962C8B-B14F-4D97-AF65-F5344CB8AC3E}">
        <p14:creationId xmlns:p14="http://schemas.microsoft.com/office/powerpoint/2010/main" val="6704427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600200" y="533400"/>
            <a:ext cx="3810000" cy="5791200"/>
          </a:xfrm>
        </p:spPr>
        <p:txBody>
          <a:bodyPr>
            <a:normAutofit fontScale="85000" lnSpcReduction="10000"/>
          </a:bodyPr>
          <a:lstStyle/>
          <a:p>
            <a:pPr marL="0" indent="0">
              <a:buNone/>
            </a:pPr>
            <a:r>
              <a:rPr lang="ru-RU" dirty="0"/>
              <a:t>Основными принципами обязательного страхования ответственности владельцев объектов являются:</a:t>
            </a:r>
          </a:p>
          <a:p>
            <a:r>
              <a:rPr lang="ru-RU" dirty="0"/>
              <a:t>Обеспечение защиты имущественных интересов третьих лиц в объеме и порядке, установленных настоящим Законом;</a:t>
            </a:r>
          </a:p>
          <a:p>
            <a:r>
              <a:rPr lang="ru-RU" dirty="0"/>
              <a:t>Обеспечение исполнения сторонами своих обязательств по договору обязательного страхования ответственности владельцев объектов.</a:t>
            </a:r>
          </a:p>
        </p:txBody>
      </p:sp>
      <p:pic>
        <p:nvPicPr>
          <p:cNvPr id="13314" name="Picture 2" descr="http://icn.kz/upload/userfiles/image/a7c499307e27f246a591bd06c46e5e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581400"/>
            <a:ext cx="3217984" cy="23241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316" name="Picture 4" descr="http://icn.kz/upload/userfiles/image/97bb8fd26994a01a469d55d2c61a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5950" y="533400"/>
            <a:ext cx="3221180" cy="2362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2496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icn.kz/upload/userfiles/image/trave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9050"/>
            <a:ext cx="3810000" cy="2324100"/>
          </a:xfrm>
          <a:prstGeom prst="rect">
            <a:avLst/>
          </a:prstGeom>
          <a:noFill/>
          <a:extLst>
            <a:ext uri="{909E8E84-426E-40DD-AFC4-6F175D3DCCD1}">
              <a14:hiddenFill xmlns:a14="http://schemas.microsoft.com/office/drawing/2010/main">
                <a:solidFill>
                  <a:srgbClr val="FFFFFF"/>
                </a:solidFill>
              </a14:hiddenFill>
            </a:ext>
          </a:extLst>
        </p:spPr>
      </p:pic>
      <p:sp>
        <p:nvSpPr>
          <p:cNvPr id="2" name="Объект 1"/>
          <p:cNvSpPr>
            <a:spLocks noGrp="1"/>
          </p:cNvSpPr>
          <p:nvPr>
            <p:ph idx="1"/>
          </p:nvPr>
        </p:nvSpPr>
        <p:spPr>
          <a:xfrm>
            <a:off x="1371600" y="2133600"/>
            <a:ext cx="7315200" cy="4343400"/>
          </a:xfrm>
        </p:spPr>
        <p:txBody>
          <a:bodyPr>
            <a:normAutofit fontScale="85000" lnSpcReduction="20000"/>
          </a:bodyPr>
          <a:lstStyle/>
          <a:p>
            <a:pPr marL="0" indent="0">
              <a:buNone/>
            </a:pPr>
            <a:r>
              <a:rPr lang="ru-RU" dirty="0"/>
              <a:t>Объектом обязательного страхования гражданско-правовой ответственности туроператора и турагента  является имущественный интерес туроператора и турагента, связанный с их обязанностью, установленной гражданским законодательством Республики Казахстан, возместить вред, причиненный имущественным и (или) иным интересам туриста при осуществлении деятельности по реализации туристского продукта.</a:t>
            </a:r>
          </a:p>
          <a:p>
            <a:pPr marL="0" indent="0">
              <a:buNone/>
            </a:pPr>
            <a:r>
              <a:rPr lang="ru-RU" dirty="0"/>
              <a:t>Целью обязательного страхования гражданско-правовой ответственности туроператора и турагента является обеспечение защиты имущественных и (или) иных интересов туристов при осуществлении деятельности туроператора и турагента по оказанию туристских услуг посредством осуществления страховых выплат.</a:t>
            </a:r>
          </a:p>
        </p:txBody>
      </p:sp>
      <p:sp>
        <p:nvSpPr>
          <p:cNvPr id="4" name="Подзаголовок 3"/>
          <p:cNvSpPr>
            <a:spLocks noGrp="1"/>
          </p:cNvSpPr>
          <p:nvPr>
            <p:ph type="subTitle" idx="11"/>
          </p:nvPr>
        </p:nvSpPr>
        <p:spPr>
          <a:xfrm>
            <a:off x="1466850" y="533400"/>
            <a:ext cx="3657600" cy="1295400"/>
          </a:xfrm>
        </p:spPr>
        <p:txBody>
          <a:bodyPr>
            <a:normAutofit lnSpcReduction="10000"/>
          </a:bodyPr>
          <a:lstStyle/>
          <a:p>
            <a:r>
              <a:rPr lang="ru-RU" b="1" dirty="0"/>
              <a:t>Обязательное страхование гражданско-правовой ответственности туроператора и турагента </a:t>
            </a:r>
          </a:p>
        </p:txBody>
      </p:sp>
    </p:spTree>
    <p:extLst>
      <p:ext uri="{BB962C8B-B14F-4D97-AF65-F5344CB8AC3E}">
        <p14:creationId xmlns:p14="http://schemas.microsoft.com/office/powerpoint/2010/main" val="513930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1371600" y="511968"/>
            <a:ext cx="5105400" cy="5681663"/>
          </a:xfrm>
        </p:spPr>
        <p:txBody>
          <a:bodyPr>
            <a:noAutofit/>
          </a:bodyPr>
          <a:lstStyle/>
          <a:p>
            <a:pPr>
              <a:defRPr/>
            </a:pPr>
            <a:r>
              <a:rPr lang="ru-RU" sz="1800" b="1" dirty="0" smtClean="0">
                <a:solidFill>
                  <a:schemeClr val="accent2"/>
                </a:solidFill>
              </a:rPr>
              <a:t>               </a:t>
            </a:r>
            <a:r>
              <a:rPr lang="ru-RU" sz="1800" b="1" dirty="0" smtClean="0"/>
              <a:t>Страхование </a:t>
            </a:r>
            <a:r>
              <a:rPr lang="ru-RU" sz="1800" b="1" dirty="0"/>
              <a:t>ответственности направлено на защиту имущественных прав лиц, пострадавших в результате действий или бездеятельности </a:t>
            </a:r>
            <a:r>
              <a:rPr lang="ru-RU" sz="1800" b="1" dirty="0" smtClean="0"/>
              <a:t>Страхователя.</a:t>
            </a:r>
          </a:p>
          <a:p>
            <a:pPr>
              <a:defRPr/>
            </a:pPr>
            <a:r>
              <a:rPr lang="ru-RU" sz="1800" b="1" dirty="0" smtClean="0"/>
              <a:t>              При </a:t>
            </a:r>
            <a:r>
              <a:rPr lang="ru-RU" sz="1800" b="1" dirty="0"/>
              <a:t>этом возмещение убытков пострадавшим гарантируется страховой компанией и не зависит от финансового состояния Страхователя.</a:t>
            </a:r>
          </a:p>
          <a:p>
            <a:pPr>
              <a:defRPr/>
            </a:pPr>
            <a:r>
              <a:rPr lang="ru-RU" sz="1800" b="1" dirty="0" smtClean="0"/>
              <a:t>               Такое </a:t>
            </a:r>
            <a:r>
              <a:rPr lang="ru-RU" sz="1800" b="1" dirty="0"/>
              <a:t>страхование защищает также и финансовое состояние самого Страхователя, который при наличии страхового полиса освобождается от затрат, связанных с вызванным им вредом. </a:t>
            </a:r>
          </a:p>
          <a:p>
            <a:pPr>
              <a:defRPr/>
            </a:pPr>
            <a:r>
              <a:rPr lang="ru-RU" sz="1800" b="1" dirty="0" smtClean="0"/>
              <a:t>                 Благодаря </a:t>
            </a:r>
            <a:r>
              <a:rPr lang="ru-RU" sz="1800" b="1" dirty="0"/>
              <a:t>экономической целесообразности и социальной весомости страхования ответственности появилось и на казахстанском рынке. </a:t>
            </a:r>
          </a:p>
        </p:txBody>
      </p:sp>
      <p:grpSp>
        <p:nvGrpSpPr>
          <p:cNvPr id="7" name="Group 2"/>
          <p:cNvGrpSpPr>
            <a:grpSpLocks/>
          </p:cNvGrpSpPr>
          <p:nvPr/>
        </p:nvGrpSpPr>
        <p:grpSpPr bwMode="auto">
          <a:xfrm>
            <a:off x="8077200" y="304800"/>
            <a:ext cx="635000" cy="685800"/>
            <a:chOff x="114379548" y="106280986"/>
            <a:chExt cx="450000" cy="487500"/>
          </a:xfrm>
        </p:grpSpPr>
        <p:sp>
          <p:nvSpPr>
            <p:cNvPr id="8" name="Freeform 3"/>
            <p:cNvSpPr>
              <a:spLocks/>
            </p:cNvSpPr>
            <p:nvPr/>
          </p:nvSpPr>
          <p:spPr bwMode="auto">
            <a:xfrm>
              <a:off x="114398673" y="106461542"/>
              <a:ext cx="430875" cy="306944"/>
            </a:xfrm>
            <a:custGeom>
              <a:avLst/>
              <a:gdLst/>
              <a:ahLst/>
              <a:cxnLst>
                <a:cxn ang="0">
                  <a:pos x="101" y="37"/>
                </a:cxn>
                <a:cxn ang="0">
                  <a:pos x="23" y="54"/>
                </a:cxn>
                <a:cxn ang="0">
                  <a:pos x="0" y="24"/>
                </a:cxn>
                <a:cxn ang="0">
                  <a:pos x="26" y="65"/>
                </a:cxn>
                <a:cxn ang="0">
                  <a:pos x="103" y="48"/>
                </a:cxn>
                <a:cxn ang="0">
                  <a:pos x="110" y="0"/>
                </a:cxn>
                <a:cxn ang="0">
                  <a:pos x="101" y="37"/>
                </a:cxn>
              </a:cxnLst>
              <a:rect l="0" t="0" r="r" b="b"/>
              <a:pathLst>
                <a:path w="115" h="82">
                  <a:moveTo>
                    <a:pt x="101" y="37"/>
                  </a:moveTo>
                  <a:cubicBezTo>
                    <a:pt x="84" y="64"/>
                    <a:pt x="49" y="71"/>
                    <a:pt x="23" y="54"/>
                  </a:cubicBezTo>
                  <a:cubicBezTo>
                    <a:pt x="12" y="47"/>
                    <a:pt x="4" y="36"/>
                    <a:pt x="0" y="24"/>
                  </a:cubicBezTo>
                  <a:cubicBezTo>
                    <a:pt x="2" y="40"/>
                    <a:pt x="11" y="56"/>
                    <a:pt x="26" y="65"/>
                  </a:cubicBezTo>
                  <a:cubicBezTo>
                    <a:pt x="52" y="82"/>
                    <a:pt x="87" y="75"/>
                    <a:pt x="103" y="48"/>
                  </a:cubicBezTo>
                  <a:cubicBezTo>
                    <a:pt x="113" y="34"/>
                    <a:pt x="115" y="16"/>
                    <a:pt x="110" y="0"/>
                  </a:cubicBezTo>
                  <a:cubicBezTo>
                    <a:pt x="111" y="13"/>
                    <a:pt x="108" y="26"/>
                    <a:pt x="101" y="37"/>
                  </a:cubicBezTo>
                  <a:close/>
                </a:path>
              </a:pathLst>
            </a:custGeom>
            <a:gradFill rotWithShape="1">
              <a:gsLst>
                <a:gs pos="0">
                  <a:schemeClr val="accent3"/>
                </a:gs>
                <a:gs pos="100000">
                  <a:schemeClr val="accent1"/>
                </a:gs>
              </a:gsLst>
              <a:lin ang="27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10" name="Freeform 4"/>
            <p:cNvSpPr>
              <a:spLocks/>
            </p:cNvSpPr>
            <p:nvPr/>
          </p:nvSpPr>
          <p:spPr bwMode="auto">
            <a:xfrm>
              <a:off x="114379548" y="106355465"/>
              <a:ext cx="408375" cy="364497"/>
            </a:xfrm>
            <a:custGeom>
              <a:avLst/>
              <a:gdLst/>
              <a:ahLst/>
              <a:cxnLst>
                <a:cxn ang="0">
                  <a:pos x="77" y="81"/>
                </a:cxn>
                <a:cxn ang="0">
                  <a:pos x="10" y="38"/>
                </a:cxn>
                <a:cxn ang="0">
                  <a:pos x="15" y="0"/>
                </a:cxn>
                <a:cxn ang="0">
                  <a:pos x="4" y="47"/>
                </a:cxn>
                <a:cxn ang="0">
                  <a:pos x="71" y="91"/>
                </a:cxn>
                <a:cxn ang="0">
                  <a:pos x="109" y="61"/>
                </a:cxn>
                <a:cxn ang="0">
                  <a:pos x="77" y="81"/>
                </a:cxn>
              </a:cxnLst>
              <a:rect l="0" t="0" r="r" b="b"/>
              <a:pathLst>
                <a:path w="109" h="97">
                  <a:moveTo>
                    <a:pt x="77" y="81"/>
                  </a:moveTo>
                  <a:cubicBezTo>
                    <a:pt x="46" y="88"/>
                    <a:pt x="16" y="68"/>
                    <a:pt x="10" y="38"/>
                  </a:cubicBezTo>
                  <a:cubicBezTo>
                    <a:pt x="7" y="25"/>
                    <a:pt x="9" y="12"/>
                    <a:pt x="15" y="0"/>
                  </a:cubicBezTo>
                  <a:cubicBezTo>
                    <a:pt x="5" y="13"/>
                    <a:pt x="0" y="30"/>
                    <a:pt x="4" y="47"/>
                  </a:cubicBezTo>
                  <a:cubicBezTo>
                    <a:pt x="10" y="78"/>
                    <a:pt x="40" y="97"/>
                    <a:pt x="71" y="91"/>
                  </a:cubicBezTo>
                  <a:cubicBezTo>
                    <a:pt x="88" y="87"/>
                    <a:pt x="102" y="76"/>
                    <a:pt x="109" y="61"/>
                  </a:cubicBezTo>
                  <a:cubicBezTo>
                    <a:pt x="101" y="71"/>
                    <a:pt x="90" y="78"/>
                    <a:pt x="77" y="81"/>
                  </a:cubicBezTo>
                  <a:close/>
                </a:path>
              </a:pathLst>
            </a:custGeom>
            <a:gradFill rotWithShape="1">
              <a:gsLst>
                <a:gs pos="0">
                  <a:schemeClr val="accent3"/>
                </a:gs>
                <a:gs pos="100000">
                  <a:schemeClr val="accent1"/>
                </a:gs>
              </a:gsLst>
              <a:lin ang="27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11" name="Freeform 5"/>
            <p:cNvSpPr>
              <a:spLocks/>
            </p:cNvSpPr>
            <p:nvPr/>
          </p:nvSpPr>
          <p:spPr bwMode="auto">
            <a:xfrm>
              <a:off x="114421173" y="106295656"/>
              <a:ext cx="236250" cy="334028"/>
            </a:xfrm>
            <a:custGeom>
              <a:avLst/>
              <a:gdLst/>
              <a:ahLst/>
              <a:cxnLst>
                <a:cxn ang="0">
                  <a:pos x="34" y="78"/>
                </a:cxn>
                <a:cxn ang="0">
                  <a:pos x="21" y="18"/>
                </a:cxn>
                <a:cxn ang="0">
                  <a:pos x="45" y="0"/>
                </a:cxn>
                <a:cxn ang="0">
                  <a:pos x="13" y="20"/>
                </a:cxn>
                <a:cxn ang="0">
                  <a:pos x="26" y="80"/>
                </a:cxn>
                <a:cxn ang="0">
                  <a:pos x="63" y="85"/>
                </a:cxn>
                <a:cxn ang="0">
                  <a:pos x="34" y="78"/>
                </a:cxn>
              </a:cxnLst>
              <a:rect l="0" t="0" r="r" b="b"/>
              <a:pathLst>
                <a:path w="63" h="89">
                  <a:moveTo>
                    <a:pt x="34" y="78"/>
                  </a:moveTo>
                  <a:cubicBezTo>
                    <a:pt x="14" y="65"/>
                    <a:pt x="8" y="38"/>
                    <a:pt x="21" y="18"/>
                  </a:cubicBezTo>
                  <a:cubicBezTo>
                    <a:pt x="27" y="9"/>
                    <a:pt x="35" y="3"/>
                    <a:pt x="45" y="0"/>
                  </a:cubicBezTo>
                  <a:cubicBezTo>
                    <a:pt x="32" y="1"/>
                    <a:pt x="20" y="8"/>
                    <a:pt x="13" y="20"/>
                  </a:cubicBezTo>
                  <a:cubicBezTo>
                    <a:pt x="0" y="40"/>
                    <a:pt x="5" y="67"/>
                    <a:pt x="26" y="80"/>
                  </a:cubicBezTo>
                  <a:cubicBezTo>
                    <a:pt x="37" y="88"/>
                    <a:pt x="51" y="89"/>
                    <a:pt x="63" y="85"/>
                  </a:cubicBezTo>
                  <a:cubicBezTo>
                    <a:pt x="53" y="86"/>
                    <a:pt x="43" y="84"/>
                    <a:pt x="34" y="78"/>
                  </a:cubicBezTo>
                  <a:close/>
                </a:path>
              </a:pathLst>
            </a:custGeom>
            <a:gradFill rotWithShape="1">
              <a:gsLst>
                <a:gs pos="0">
                  <a:schemeClr val="accent2"/>
                </a:gs>
                <a:gs pos="100000">
                  <a:schemeClr val="accent3"/>
                </a:gs>
              </a:gsLst>
              <a:lin ang="189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12" name="Freeform 6"/>
            <p:cNvSpPr>
              <a:spLocks/>
            </p:cNvSpPr>
            <p:nvPr/>
          </p:nvSpPr>
          <p:spPr bwMode="auto">
            <a:xfrm>
              <a:off x="114458298" y="106280986"/>
              <a:ext cx="281250" cy="318229"/>
            </a:xfrm>
            <a:custGeom>
              <a:avLst/>
              <a:gdLst/>
              <a:ahLst/>
              <a:cxnLst>
                <a:cxn ang="0">
                  <a:pos x="12" y="60"/>
                </a:cxn>
                <a:cxn ang="0">
                  <a:pos x="46" y="7"/>
                </a:cxn>
                <a:cxn ang="0">
                  <a:pos x="75" y="11"/>
                </a:cxn>
                <a:cxn ang="0">
                  <a:pos x="38" y="3"/>
                </a:cxn>
                <a:cxn ang="0">
                  <a:pos x="5" y="55"/>
                </a:cxn>
                <a:cxn ang="0">
                  <a:pos x="28" y="85"/>
                </a:cxn>
                <a:cxn ang="0">
                  <a:pos x="12" y="60"/>
                </a:cxn>
              </a:cxnLst>
              <a:rect l="0" t="0" r="r" b="b"/>
              <a:pathLst>
                <a:path w="75" h="85">
                  <a:moveTo>
                    <a:pt x="12" y="60"/>
                  </a:moveTo>
                  <a:cubicBezTo>
                    <a:pt x="7" y="36"/>
                    <a:pt x="22" y="13"/>
                    <a:pt x="46" y="7"/>
                  </a:cubicBezTo>
                  <a:cubicBezTo>
                    <a:pt x="56" y="5"/>
                    <a:pt x="66" y="7"/>
                    <a:pt x="75" y="11"/>
                  </a:cubicBezTo>
                  <a:cubicBezTo>
                    <a:pt x="65" y="3"/>
                    <a:pt x="52" y="0"/>
                    <a:pt x="38" y="3"/>
                  </a:cubicBezTo>
                  <a:cubicBezTo>
                    <a:pt x="15" y="8"/>
                    <a:pt x="0" y="31"/>
                    <a:pt x="5" y="55"/>
                  </a:cubicBezTo>
                  <a:cubicBezTo>
                    <a:pt x="8" y="68"/>
                    <a:pt x="16" y="79"/>
                    <a:pt x="28" y="85"/>
                  </a:cubicBezTo>
                  <a:cubicBezTo>
                    <a:pt x="20" y="79"/>
                    <a:pt x="14" y="70"/>
                    <a:pt x="12" y="60"/>
                  </a:cubicBezTo>
                  <a:close/>
                </a:path>
              </a:pathLst>
            </a:custGeom>
            <a:gradFill rotWithShape="1">
              <a:gsLst>
                <a:gs pos="0">
                  <a:schemeClr val="accent2"/>
                </a:gs>
                <a:gs pos="100000">
                  <a:schemeClr val="accent3"/>
                </a:gs>
              </a:gsLst>
              <a:lin ang="189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14" name="Freeform 7"/>
            <p:cNvSpPr>
              <a:spLocks/>
            </p:cNvSpPr>
            <p:nvPr/>
          </p:nvSpPr>
          <p:spPr bwMode="auto">
            <a:xfrm>
              <a:off x="114525798" y="106344180"/>
              <a:ext cx="187875" cy="225694"/>
            </a:xfrm>
            <a:custGeom>
              <a:avLst/>
              <a:gdLst/>
              <a:ahLst/>
              <a:cxnLst>
                <a:cxn ang="0">
                  <a:pos x="10" y="43"/>
                </a:cxn>
                <a:cxn ang="0">
                  <a:pos x="30" y="5"/>
                </a:cxn>
                <a:cxn ang="0">
                  <a:pos x="50" y="6"/>
                </a:cxn>
                <a:cxn ang="0">
                  <a:pos x="25" y="3"/>
                </a:cxn>
                <a:cxn ang="0">
                  <a:pos x="5" y="41"/>
                </a:cxn>
                <a:cxn ang="0">
                  <a:pos x="22" y="60"/>
                </a:cxn>
                <a:cxn ang="0">
                  <a:pos x="10" y="43"/>
                </a:cxn>
              </a:cxnLst>
              <a:rect l="0" t="0" r="r" b="b"/>
              <a:pathLst>
                <a:path w="50" h="60">
                  <a:moveTo>
                    <a:pt x="10" y="43"/>
                  </a:moveTo>
                  <a:cubicBezTo>
                    <a:pt x="5" y="27"/>
                    <a:pt x="14" y="10"/>
                    <a:pt x="30" y="5"/>
                  </a:cubicBezTo>
                  <a:cubicBezTo>
                    <a:pt x="37" y="3"/>
                    <a:pt x="44" y="4"/>
                    <a:pt x="50" y="6"/>
                  </a:cubicBezTo>
                  <a:cubicBezTo>
                    <a:pt x="43" y="1"/>
                    <a:pt x="34" y="0"/>
                    <a:pt x="25" y="3"/>
                  </a:cubicBezTo>
                  <a:cubicBezTo>
                    <a:pt x="9" y="8"/>
                    <a:pt x="0" y="25"/>
                    <a:pt x="5" y="41"/>
                  </a:cubicBezTo>
                  <a:cubicBezTo>
                    <a:pt x="8" y="50"/>
                    <a:pt x="14" y="56"/>
                    <a:pt x="22" y="60"/>
                  </a:cubicBezTo>
                  <a:cubicBezTo>
                    <a:pt x="17" y="56"/>
                    <a:pt x="12" y="50"/>
                    <a:pt x="10" y="43"/>
                  </a:cubicBezTo>
                  <a:close/>
                </a:path>
              </a:pathLst>
            </a:custGeom>
            <a:gradFill rotWithShape="1">
              <a:gsLst>
                <a:gs pos="0">
                  <a:schemeClr val="accent1"/>
                </a:gs>
                <a:gs pos="100000">
                  <a:schemeClr val="accent3"/>
                </a:gs>
              </a:gsLst>
              <a:lin ang="189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15" name="Freeform 8"/>
            <p:cNvSpPr>
              <a:spLocks/>
            </p:cNvSpPr>
            <p:nvPr/>
          </p:nvSpPr>
          <p:spPr bwMode="auto">
            <a:xfrm>
              <a:off x="114551673" y="106344180"/>
              <a:ext cx="229500" cy="172657"/>
            </a:xfrm>
            <a:custGeom>
              <a:avLst/>
              <a:gdLst/>
              <a:ahLst/>
              <a:cxnLst>
                <a:cxn ang="0">
                  <a:pos x="7" y="26"/>
                </a:cxn>
                <a:cxn ang="0">
                  <a:pos x="48" y="13"/>
                </a:cxn>
                <a:cxn ang="0">
                  <a:pos x="61" y="28"/>
                </a:cxn>
                <a:cxn ang="0">
                  <a:pos x="46" y="7"/>
                </a:cxn>
                <a:cxn ang="0">
                  <a:pos x="5" y="20"/>
                </a:cxn>
                <a:cxn ang="0">
                  <a:pos x="4" y="46"/>
                </a:cxn>
                <a:cxn ang="0">
                  <a:pos x="7" y="26"/>
                </a:cxn>
              </a:cxnLst>
              <a:rect l="0" t="0" r="r" b="b"/>
              <a:pathLst>
                <a:path w="61" h="46">
                  <a:moveTo>
                    <a:pt x="7" y="26"/>
                  </a:moveTo>
                  <a:cubicBezTo>
                    <a:pt x="14" y="11"/>
                    <a:pt x="33" y="5"/>
                    <a:pt x="48" y="13"/>
                  </a:cubicBezTo>
                  <a:cubicBezTo>
                    <a:pt x="54" y="17"/>
                    <a:pt x="59" y="22"/>
                    <a:pt x="61" y="28"/>
                  </a:cubicBezTo>
                  <a:cubicBezTo>
                    <a:pt x="60" y="20"/>
                    <a:pt x="54" y="12"/>
                    <a:pt x="46" y="7"/>
                  </a:cubicBezTo>
                  <a:cubicBezTo>
                    <a:pt x="31" y="0"/>
                    <a:pt x="13" y="5"/>
                    <a:pt x="5" y="20"/>
                  </a:cubicBezTo>
                  <a:cubicBezTo>
                    <a:pt x="0" y="29"/>
                    <a:pt x="0" y="38"/>
                    <a:pt x="4" y="46"/>
                  </a:cubicBezTo>
                  <a:cubicBezTo>
                    <a:pt x="2" y="40"/>
                    <a:pt x="3" y="32"/>
                    <a:pt x="7" y="26"/>
                  </a:cubicBezTo>
                  <a:close/>
                </a:path>
              </a:pathLst>
            </a:custGeom>
            <a:gradFill rotWithShape="1">
              <a:gsLst>
                <a:gs pos="0">
                  <a:schemeClr val="accent1"/>
                </a:gs>
                <a:gs pos="100000">
                  <a:schemeClr val="accent3"/>
                </a:gs>
              </a:gsLst>
              <a:lin ang="18900000" scaled="1"/>
            </a:gradFill>
            <a:ln w="9525">
              <a:noFill/>
              <a:round/>
              <a:headEnd/>
              <a:tailEnd/>
            </a:ln>
            <a:effectLst/>
          </p:spPr>
          <p:txBody>
            <a:bodyPr/>
            <a:lstStyle/>
            <a:p>
              <a:pPr fontAlgn="auto">
                <a:spcBef>
                  <a:spcPts val="0"/>
                </a:spcBef>
                <a:spcAft>
                  <a:spcPts val="0"/>
                </a:spcAft>
                <a:defRPr/>
              </a:pPr>
              <a:endParaRPr lang="en-US">
                <a:latin typeface="+mn-lt"/>
              </a:endParaRPr>
            </a:p>
          </p:txBody>
        </p:sp>
      </p:grpSp>
      <p:pic>
        <p:nvPicPr>
          <p:cNvPr id="4" name="Picture 2" descr="http://www.ua.all.biz/img/ua/service_catalog/22605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352800"/>
            <a:ext cx="2667000" cy="3124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143000" y="304800"/>
            <a:ext cx="7772400" cy="3886200"/>
          </a:xfrm>
        </p:spPr>
        <p:txBody>
          <a:bodyPr>
            <a:normAutofit fontScale="62500" lnSpcReduction="20000"/>
          </a:bodyPr>
          <a:lstStyle/>
          <a:p>
            <a:pPr marL="0" indent="0">
              <a:buNone/>
            </a:pPr>
            <a:r>
              <a:rPr lang="ru-RU" dirty="0" smtClean="0">
                <a:solidFill>
                  <a:schemeClr val="tx1"/>
                </a:solidFill>
              </a:rPr>
              <a:t>            Основными </a:t>
            </a:r>
            <a:r>
              <a:rPr lang="ru-RU" dirty="0">
                <a:solidFill>
                  <a:schemeClr val="tx1"/>
                </a:solidFill>
              </a:rPr>
              <a:t>задачами обязательного страхования гражданско-правовой ответственности туроператора и турагента являются:</a:t>
            </a:r>
          </a:p>
          <a:p>
            <a:pPr marL="0" indent="0">
              <a:buNone/>
            </a:pPr>
            <a:r>
              <a:rPr lang="ru-RU" dirty="0">
                <a:solidFill>
                  <a:schemeClr val="tx1"/>
                </a:solidFill>
              </a:rPr>
              <a:t>1) обеспечение защиты имущественных и (или) иных интересов туриста в объеме и порядке, установленных настоящим Законом;</a:t>
            </a:r>
          </a:p>
          <a:p>
            <a:pPr marL="0" indent="0">
              <a:buNone/>
            </a:pPr>
            <a:r>
              <a:rPr lang="ru-RU" dirty="0">
                <a:solidFill>
                  <a:schemeClr val="tx1"/>
                </a:solidFill>
              </a:rPr>
              <a:t>2) осуществление туроператором и </a:t>
            </a:r>
            <a:r>
              <a:rPr lang="ru-RU" dirty="0" err="1">
                <a:solidFill>
                  <a:schemeClr val="tx1"/>
                </a:solidFill>
              </a:rPr>
              <a:t>турагентом</a:t>
            </a:r>
            <a:r>
              <a:rPr lang="ru-RU" dirty="0">
                <a:solidFill>
                  <a:schemeClr val="tx1"/>
                </a:solidFill>
              </a:rPr>
              <a:t> своей деятельности при наличии договора обязательного страхования гражданско-правовой ответственности туроператора и турагента;</a:t>
            </a:r>
          </a:p>
          <a:p>
            <a:pPr marL="0" indent="0">
              <a:buNone/>
            </a:pPr>
            <a:r>
              <a:rPr lang="ru-RU" dirty="0">
                <a:solidFill>
                  <a:schemeClr val="tx1"/>
                </a:solidFill>
              </a:rPr>
              <a:t>3) экономическая заинтересованность туроператора и турагента в повышении безопасности предоставления туристских услуг.</a:t>
            </a:r>
          </a:p>
          <a:p>
            <a:pPr marL="0" indent="0">
              <a:buNone/>
            </a:pPr>
            <a:r>
              <a:rPr lang="ru-RU" dirty="0">
                <a:solidFill>
                  <a:schemeClr val="tx1"/>
                </a:solidFill>
              </a:rPr>
              <a:t>Размер страховой суммы и страховой премии: </a:t>
            </a:r>
          </a:p>
          <a:p>
            <a:pPr marL="0" indent="0">
              <a:buNone/>
            </a:pPr>
            <a:r>
              <a:rPr lang="ru-RU" dirty="0" smtClean="0">
                <a:solidFill>
                  <a:schemeClr val="tx1"/>
                </a:solidFill>
              </a:rPr>
              <a:t>                                     Размер </a:t>
            </a:r>
            <a:r>
              <a:rPr lang="ru-RU" dirty="0">
                <a:solidFill>
                  <a:schemeClr val="tx1"/>
                </a:solidFill>
              </a:rPr>
              <a:t>страховой суммы	</a:t>
            </a:r>
            <a:r>
              <a:rPr lang="ru-RU" dirty="0" smtClean="0">
                <a:solidFill>
                  <a:schemeClr val="tx1"/>
                </a:solidFill>
              </a:rPr>
              <a:t>            Размер </a:t>
            </a:r>
            <a:r>
              <a:rPr lang="ru-RU" dirty="0">
                <a:solidFill>
                  <a:schemeClr val="tx1"/>
                </a:solidFill>
              </a:rPr>
              <a:t>страховой премии</a:t>
            </a:r>
          </a:p>
          <a:p>
            <a:pPr marL="0" indent="0">
              <a:buNone/>
            </a:pPr>
            <a:r>
              <a:rPr lang="ru-RU" dirty="0" smtClean="0">
                <a:solidFill>
                  <a:schemeClr val="tx1"/>
                </a:solidFill>
              </a:rPr>
              <a:t>Туроператор   не </a:t>
            </a:r>
            <a:r>
              <a:rPr lang="ru-RU" dirty="0">
                <a:solidFill>
                  <a:schemeClr val="tx1"/>
                </a:solidFill>
              </a:rPr>
              <a:t>менее </a:t>
            </a:r>
            <a:r>
              <a:rPr lang="ru-RU" dirty="0" smtClean="0">
                <a:solidFill>
                  <a:schemeClr val="tx1"/>
                </a:solidFill>
              </a:rPr>
              <a:t>4000МРП </a:t>
            </a:r>
            <a:r>
              <a:rPr lang="ru-RU" dirty="0">
                <a:solidFill>
                  <a:schemeClr val="tx1"/>
                </a:solidFill>
              </a:rPr>
              <a:t>и не </a:t>
            </a:r>
            <a:r>
              <a:rPr lang="ru-RU" dirty="0" smtClean="0">
                <a:solidFill>
                  <a:schemeClr val="tx1"/>
                </a:solidFill>
              </a:rPr>
              <a:t>более 10000МРП       1</a:t>
            </a:r>
            <a:r>
              <a:rPr lang="ru-RU" dirty="0">
                <a:solidFill>
                  <a:schemeClr val="tx1"/>
                </a:solidFill>
              </a:rPr>
              <a:t>% от страховой суммы</a:t>
            </a:r>
          </a:p>
          <a:p>
            <a:pPr marL="0" indent="0">
              <a:buNone/>
            </a:pPr>
            <a:r>
              <a:rPr lang="ru-RU" dirty="0" err="1">
                <a:solidFill>
                  <a:schemeClr val="tx1"/>
                </a:solidFill>
              </a:rPr>
              <a:t>Турагент</a:t>
            </a:r>
            <a:r>
              <a:rPr lang="ru-RU" dirty="0">
                <a:solidFill>
                  <a:schemeClr val="tx1"/>
                </a:solidFill>
              </a:rPr>
              <a:t>	</a:t>
            </a:r>
            <a:r>
              <a:rPr lang="ru-RU" dirty="0" smtClean="0">
                <a:solidFill>
                  <a:schemeClr val="tx1"/>
                </a:solidFill>
              </a:rPr>
              <a:t>       не </a:t>
            </a:r>
            <a:r>
              <a:rPr lang="ru-RU" dirty="0">
                <a:solidFill>
                  <a:schemeClr val="tx1"/>
                </a:solidFill>
              </a:rPr>
              <a:t>менее </a:t>
            </a:r>
            <a:r>
              <a:rPr lang="ru-RU" dirty="0" smtClean="0">
                <a:solidFill>
                  <a:schemeClr val="tx1"/>
                </a:solidFill>
              </a:rPr>
              <a:t>2000МРП </a:t>
            </a:r>
            <a:r>
              <a:rPr lang="ru-RU" dirty="0">
                <a:solidFill>
                  <a:schemeClr val="tx1"/>
                </a:solidFill>
              </a:rPr>
              <a:t>и не более </a:t>
            </a:r>
            <a:r>
              <a:rPr lang="ru-RU" dirty="0" smtClean="0">
                <a:solidFill>
                  <a:schemeClr val="tx1"/>
                </a:solidFill>
              </a:rPr>
              <a:t>5000МРП       1,5 </a:t>
            </a:r>
            <a:r>
              <a:rPr lang="ru-RU" dirty="0">
                <a:solidFill>
                  <a:schemeClr val="tx1"/>
                </a:solidFill>
              </a:rPr>
              <a:t>% от страховой суммы</a:t>
            </a:r>
          </a:p>
        </p:txBody>
      </p:sp>
      <p:pic>
        <p:nvPicPr>
          <p:cNvPr id="15362" name="Picture 2" descr="http://icn.kz/upload/userfiles/image/0001bddc(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768769"/>
            <a:ext cx="3886200" cy="28606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364" name="Picture 4" descr="http://icn.kz/upload/userfiles/image/travel-business-hammock-beac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3911733"/>
            <a:ext cx="3962400" cy="27176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315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371600" y="2819400"/>
            <a:ext cx="7315200" cy="3200400"/>
          </a:xfrm>
        </p:spPr>
        <p:txBody>
          <a:bodyPr>
            <a:normAutofit fontScale="77500" lnSpcReduction="20000"/>
          </a:bodyPr>
          <a:lstStyle/>
          <a:p>
            <a:pPr marL="0" indent="0">
              <a:buNone/>
            </a:pPr>
            <a:r>
              <a:rPr lang="ru-RU" dirty="0"/>
              <a:t>Объектом обязательного экологического страхования является имущественный интерес лица, осуществляющего экологически опасные виды хозяйственной и иной деятельности, связанный с его обязанностью, установленной гражданским законодательством Республики Казахстан, возместить вред, причиненный жизни, здоровью, имуществу третьих лиц и (или) окружающей среде в результате ее аварийного загрязнения. </a:t>
            </a:r>
            <a:endParaRPr lang="ru-RU" dirty="0" smtClean="0"/>
          </a:p>
          <a:p>
            <a:pPr marL="0" indent="0">
              <a:buNone/>
            </a:pPr>
            <a:r>
              <a:rPr lang="ru-RU" dirty="0" smtClean="0"/>
              <a:t>Целью </a:t>
            </a:r>
            <a:r>
              <a:rPr lang="ru-RU" dirty="0"/>
              <a:t>обязательного экологического страхования является возмещение вреда, причиненного жизни, здоровью, имуществу третьих лиц и (или) окружающей среде в результате ее аварийного загрязнения.</a:t>
            </a:r>
          </a:p>
        </p:txBody>
      </p:sp>
      <p:sp>
        <p:nvSpPr>
          <p:cNvPr id="4" name="Подзаголовок 3"/>
          <p:cNvSpPr>
            <a:spLocks noGrp="1"/>
          </p:cNvSpPr>
          <p:nvPr>
            <p:ph type="subTitle" idx="11"/>
          </p:nvPr>
        </p:nvSpPr>
        <p:spPr>
          <a:xfrm>
            <a:off x="1371600" y="533400"/>
            <a:ext cx="3124200" cy="1600200"/>
          </a:xfrm>
        </p:spPr>
        <p:txBody>
          <a:bodyPr/>
          <a:lstStyle/>
          <a:p>
            <a:r>
              <a:rPr lang="ru-RU" b="1" dirty="0"/>
              <a:t>Обязательное экологическое страхование</a:t>
            </a:r>
          </a:p>
          <a:p>
            <a:endParaRPr lang="ru-RU" dirty="0"/>
          </a:p>
        </p:txBody>
      </p:sp>
      <p:pic>
        <p:nvPicPr>
          <p:cNvPr id="16386" name="Picture 2" descr="http://icn.kz/upload/userfiles/image/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0"/>
            <a:ext cx="3886200" cy="2590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9255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icn.kz/upload/userfiles/image/Air_pollution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48690"/>
            <a:ext cx="4200238" cy="27908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Объект 1"/>
          <p:cNvSpPr>
            <a:spLocks noGrp="1"/>
          </p:cNvSpPr>
          <p:nvPr>
            <p:ph sz="half" idx="1"/>
          </p:nvPr>
        </p:nvSpPr>
        <p:spPr>
          <a:xfrm>
            <a:off x="1389120" y="3733800"/>
            <a:ext cx="7450079" cy="2590800"/>
          </a:xfrm>
        </p:spPr>
        <p:txBody>
          <a:bodyPr>
            <a:normAutofit fontScale="92500"/>
          </a:bodyPr>
          <a:lstStyle/>
          <a:p>
            <a:pPr marL="0" indent="0">
              <a:buNone/>
            </a:pPr>
            <a:r>
              <a:rPr lang="ru-RU" dirty="0" smtClean="0"/>
              <a:t>Экологическое </a:t>
            </a:r>
            <a:r>
              <a:rPr lang="ru-RU" dirty="0"/>
              <a:t>страхование обеспечивает возможность компенсации части причиняемых окружающей среде убытков и создает дополнительные источники финансирования природоохранных мероприятий. Убытком в экологическом страховании считается экономический ущерб, возникающий в результате случайной ситуации, вызвавшей загрязнение окружающей среды, и проявившийся в ухудшении здоровья населения, продуктивности сельского и лесного хозяйства, уменьшении полезности рекреационных ресурсов.</a:t>
            </a:r>
          </a:p>
        </p:txBody>
      </p:sp>
      <p:sp>
        <p:nvSpPr>
          <p:cNvPr id="13" name="Объект 1"/>
          <p:cNvSpPr txBox="1">
            <a:spLocks/>
          </p:cNvSpPr>
          <p:nvPr/>
        </p:nvSpPr>
        <p:spPr>
          <a:xfrm>
            <a:off x="4953000" y="224792"/>
            <a:ext cx="4021079" cy="3514724"/>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120000"/>
              </a:lnSpc>
              <a:spcBef>
                <a:spcPts val="0"/>
              </a:spcBef>
              <a:buFontTx/>
              <a:buNone/>
              <a:defRPr sz="2000" kern="1200">
                <a:solidFill>
                  <a:schemeClr val="bg1"/>
                </a:solidFill>
                <a:latin typeface="+mn-lt"/>
                <a:ea typeface="+mn-ea"/>
                <a:cs typeface="+mn-cs"/>
              </a:defRPr>
            </a:lvl1pPr>
            <a:lvl2pPr marL="742950" indent="-285750" algn="l" defTabSz="914400" rtl="0" eaLnBrk="1" latinLnBrk="0" hangingPunct="1">
              <a:spcBef>
                <a:spcPct val="20000"/>
              </a:spcBef>
              <a:buFontTx/>
              <a:buNone/>
              <a:defRPr sz="2400" kern="1200">
                <a:solidFill>
                  <a:schemeClr val="bg1"/>
                </a:solidFill>
                <a:latin typeface="+mn-lt"/>
                <a:ea typeface="+mn-ea"/>
                <a:cs typeface="+mn-cs"/>
              </a:defRPr>
            </a:lvl2pPr>
            <a:lvl3pPr marL="1143000" indent="-228600" algn="l" defTabSz="914400" rtl="0" eaLnBrk="1" latinLnBrk="0" hangingPunct="1">
              <a:spcBef>
                <a:spcPct val="20000"/>
              </a:spcBef>
              <a:buFontTx/>
              <a:buNone/>
              <a:defRPr sz="2000" kern="1200">
                <a:solidFill>
                  <a:schemeClr val="bg1"/>
                </a:solidFill>
                <a:latin typeface="+mn-lt"/>
                <a:ea typeface="+mn-ea"/>
                <a:cs typeface="+mn-cs"/>
              </a:defRPr>
            </a:lvl3pPr>
            <a:lvl4pPr marL="1600200" indent="-228600" algn="l" defTabSz="914400" rtl="0" eaLnBrk="1" latinLnBrk="0" hangingPunct="1">
              <a:spcBef>
                <a:spcPct val="20000"/>
              </a:spcBef>
              <a:buFontTx/>
              <a:buNone/>
              <a:defRPr sz="1800" kern="1200">
                <a:solidFill>
                  <a:schemeClr val="bg1"/>
                </a:solidFill>
                <a:latin typeface="+mn-lt"/>
                <a:ea typeface="+mn-ea"/>
                <a:cs typeface="+mn-cs"/>
              </a:defRPr>
            </a:lvl4pPr>
            <a:lvl5pPr marL="2057400" indent="-228600" algn="l" defTabSz="914400" rtl="0" eaLnBrk="1" latinLnBrk="0" hangingPunct="1">
              <a:spcBef>
                <a:spcPct val="20000"/>
              </a:spcBef>
              <a:buFontTx/>
              <a:buNone/>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fontAlgn="auto">
              <a:spcAft>
                <a:spcPts val="0"/>
              </a:spcAft>
            </a:pPr>
            <a:r>
              <a:rPr lang="ru-RU" dirty="0" smtClean="0"/>
              <a:t>Основными принципами обязательного экологического страхования являются:</a:t>
            </a:r>
          </a:p>
          <a:p>
            <a:pPr marL="342900" indent="-342900" fontAlgn="auto">
              <a:spcAft>
                <a:spcPts val="0"/>
              </a:spcAft>
              <a:buFont typeface="Arial" panose="020B0604020202020204" pitchFamily="34" charset="0"/>
              <a:buChar char="•"/>
            </a:pPr>
            <a:r>
              <a:rPr lang="ru-RU" dirty="0" smtClean="0"/>
              <a:t>Гарантия возмещения убытков;</a:t>
            </a:r>
          </a:p>
          <a:p>
            <a:pPr marL="342900" indent="-342900" fontAlgn="auto">
              <a:spcAft>
                <a:spcPts val="0"/>
              </a:spcAft>
              <a:buFont typeface="Arial" panose="020B0604020202020204" pitchFamily="34" charset="0"/>
              <a:buChar char="•"/>
            </a:pPr>
            <a:r>
              <a:rPr lang="ru-RU" dirty="0" smtClean="0"/>
              <a:t>Обеспечение исполнения сторонами своих обязательств по договору обязательного экологического страхования;</a:t>
            </a:r>
          </a:p>
          <a:p>
            <a:pPr marL="342900" indent="-342900" fontAlgn="auto">
              <a:spcAft>
                <a:spcPts val="0"/>
              </a:spcAft>
              <a:buFont typeface="Arial" panose="020B0604020202020204" pitchFamily="34" charset="0"/>
              <a:buChar char="•"/>
            </a:pPr>
            <a:r>
              <a:rPr lang="ru-RU" dirty="0" smtClean="0"/>
              <a:t>Экономическое стимулирование предотвращения аварийного загрязнения окружающей среды.</a:t>
            </a:r>
          </a:p>
        </p:txBody>
      </p:sp>
    </p:spTree>
    <p:extLst>
      <p:ext uri="{BB962C8B-B14F-4D97-AF65-F5344CB8AC3E}">
        <p14:creationId xmlns:p14="http://schemas.microsoft.com/office/powerpoint/2010/main" val="30193000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icn.kz/upload/userfiles/image/index(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6729" y="0"/>
            <a:ext cx="3483621" cy="25431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Объект 1"/>
          <p:cNvSpPr>
            <a:spLocks noGrp="1"/>
          </p:cNvSpPr>
          <p:nvPr>
            <p:ph idx="1"/>
          </p:nvPr>
        </p:nvSpPr>
        <p:spPr>
          <a:xfrm>
            <a:off x="1371600" y="533400"/>
            <a:ext cx="5105400" cy="6019800"/>
          </a:xfrm>
        </p:spPr>
        <p:txBody>
          <a:bodyPr>
            <a:normAutofit fontScale="70000" lnSpcReduction="20000"/>
          </a:bodyPr>
          <a:lstStyle/>
          <a:p>
            <a:pPr marL="0" indent="0">
              <a:buNone/>
            </a:pPr>
            <a:r>
              <a:rPr lang="ru-RU" dirty="0">
                <a:solidFill>
                  <a:schemeClr val="tx1"/>
                </a:solidFill>
              </a:rPr>
              <a:t>Важность и необходимость экологического страхования продиктована следующими факторами:</a:t>
            </a:r>
          </a:p>
          <a:p>
            <a:r>
              <a:rPr lang="ru-RU" dirty="0"/>
              <a:t>деятельность предприятий является деятельностью повышенной опасности,  </a:t>
            </a:r>
            <a:r>
              <a:rPr lang="ru-RU" dirty="0" smtClean="0"/>
              <a:t>     это </a:t>
            </a:r>
            <a:r>
              <a:rPr lang="ru-RU" dirty="0"/>
              <a:t>касается как стационарных объектов, </a:t>
            </a:r>
            <a:r>
              <a:rPr lang="ru-RU" dirty="0" smtClean="0"/>
              <a:t>    так </a:t>
            </a:r>
            <a:r>
              <a:rPr lang="ru-RU" dirty="0"/>
              <a:t>и тех субъектов предпринимательской деятельности, которые занимаются перевозкой опасных веществ, что определяет широкий перечень оснований для возникновения обязательств перед третьими лицами возместить причиненный вред;</a:t>
            </a:r>
          </a:p>
          <a:p>
            <a:r>
              <a:rPr lang="ru-RU" dirty="0"/>
              <a:t>последствия загрязнения окружающей среды могут носить катастрофический характер, связанный с непредвиденными и значительными убытками;</a:t>
            </a:r>
          </a:p>
          <a:p>
            <a:r>
              <a:rPr lang="ru-RU" dirty="0"/>
              <a:t>для определения последствий событий, которые повлекли загрязнение окружающей среды и нанесли вред третьим лицам, характерна длительность проявления, что зависит от отрасли деятельности предприятия, свойств используемых материалов и веществ.</a:t>
            </a:r>
          </a:p>
          <a:p>
            <a:endParaRPr lang="ru-RU" dirty="0"/>
          </a:p>
        </p:txBody>
      </p:sp>
    </p:spTree>
    <p:extLst>
      <p:ext uri="{BB962C8B-B14F-4D97-AF65-F5344CB8AC3E}">
        <p14:creationId xmlns:p14="http://schemas.microsoft.com/office/powerpoint/2010/main" val="27820062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371600" y="1828800"/>
            <a:ext cx="7315200" cy="4648200"/>
          </a:xfrm>
        </p:spPr>
        <p:txBody>
          <a:bodyPr>
            <a:normAutofit fontScale="62500" lnSpcReduction="20000"/>
          </a:bodyPr>
          <a:lstStyle/>
          <a:p>
            <a:pPr marL="0" indent="0">
              <a:buNone/>
            </a:pPr>
            <a:r>
              <a:rPr lang="ru-RU" dirty="0" smtClean="0">
                <a:solidFill>
                  <a:schemeClr val="tx1"/>
                </a:solidFill>
              </a:rPr>
              <a:t>-        это </a:t>
            </a:r>
            <a:r>
              <a:rPr lang="ru-RU" dirty="0">
                <a:solidFill>
                  <a:schemeClr val="tx1"/>
                </a:solidFill>
              </a:rPr>
              <a:t>предоставление страховой защиты на случай предъявления страхователю работниками требований о возмещении имущественного вреда, причиненного их жизни, здоровью в результате несчастного случая или профессионального заболевания.</a:t>
            </a:r>
          </a:p>
          <a:p>
            <a:pPr marL="0" indent="0">
              <a:buNone/>
            </a:pPr>
            <a:r>
              <a:rPr lang="ru-RU" dirty="0">
                <a:solidFill>
                  <a:schemeClr val="tx1"/>
                </a:solidFill>
              </a:rPr>
              <a:t>Заключение договора страхования дает возможность защитить имущественные интересы работодателя, связанные с его обязанностью компенсировать вред, причиненный жизни и здоровью рабочих, пострадавших на производстве, и интересы рабочих, поскольку причиненный вред будет возмещен. Работодатель несет ответственность перед служащими в случае:</a:t>
            </a:r>
          </a:p>
          <a:p>
            <a:r>
              <a:rPr lang="ru-RU" dirty="0">
                <a:solidFill>
                  <a:schemeClr val="tx1"/>
                </a:solidFill>
              </a:rPr>
              <a:t>личной неосторожности работодателя (если работодатель является физическим лицом);</a:t>
            </a:r>
          </a:p>
          <a:p>
            <a:r>
              <a:rPr lang="ru-RU" dirty="0">
                <a:solidFill>
                  <a:schemeClr val="tx1"/>
                </a:solidFill>
              </a:rPr>
              <a:t>если работодатель не смог обеспечить поставки соответствующего и безопасного оснащения, оборудовать безопасное рабочее место и организацию работы, а также подобрать квалифицированных, компетентных служащих;</a:t>
            </a:r>
          </a:p>
          <a:p>
            <a:r>
              <a:rPr lang="ru-RU" dirty="0">
                <a:solidFill>
                  <a:schemeClr val="tx1"/>
                </a:solidFill>
              </a:rPr>
              <a:t>нарушение законодательных актов, которые могут привести к ответственности работодателя;</a:t>
            </a:r>
          </a:p>
          <a:p>
            <a:r>
              <a:rPr lang="ru-RU" dirty="0">
                <a:solidFill>
                  <a:schemeClr val="tx1"/>
                </a:solidFill>
              </a:rPr>
              <a:t>неосторожности одного из служащих, которая привела к травме другого служащего.</a:t>
            </a:r>
          </a:p>
          <a:p>
            <a:endParaRPr lang="ru-RU" dirty="0">
              <a:solidFill>
                <a:schemeClr val="tx1"/>
              </a:solidFill>
            </a:endParaRPr>
          </a:p>
        </p:txBody>
      </p:sp>
      <p:sp>
        <p:nvSpPr>
          <p:cNvPr id="4" name="Подзаголовок 3"/>
          <p:cNvSpPr>
            <a:spLocks noGrp="1"/>
          </p:cNvSpPr>
          <p:nvPr>
            <p:ph type="subTitle" idx="11"/>
          </p:nvPr>
        </p:nvSpPr>
        <p:spPr>
          <a:xfrm>
            <a:off x="1371600" y="228600"/>
            <a:ext cx="3276600" cy="1371600"/>
          </a:xfrm>
        </p:spPr>
        <p:txBody>
          <a:bodyPr/>
          <a:lstStyle/>
          <a:p>
            <a:r>
              <a:rPr lang="ru-RU" b="1" cap="small" dirty="0">
                <a:latin typeface="Arial"/>
                <a:ea typeface="Times New Roman"/>
                <a:cs typeface="Tahoma"/>
              </a:rPr>
              <a:t>Страхование ответственности работодателя </a:t>
            </a:r>
            <a:endParaRPr lang="ru-RU" dirty="0"/>
          </a:p>
        </p:txBody>
      </p:sp>
      <p:pic>
        <p:nvPicPr>
          <p:cNvPr id="19458" name="Picture 2" descr="http://icn.kz/upload/userfiles/image/%D0%BC%D0%B5%D0%B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0"/>
            <a:ext cx="3581400" cy="1828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221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icn.kz/upload/userfiles/image/1005640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3200" y="3535680"/>
            <a:ext cx="3860800" cy="2895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Объект 1"/>
          <p:cNvSpPr>
            <a:spLocks noGrp="1"/>
          </p:cNvSpPr>
          <p:nvPr>
            <p:ph idx="1"/>
          </p:nvPr>
        </p:nvSpPr>
        <p:spPr>
          <a:xfrm>
            <a:off x="1295400" y="609600"/>
            <a:ext cx="7391400" cy="5029200"/>
          </a:xfrm>
        </p:spPr>
        <p:txBody>
          <a:bodyPr>
            <a:normAutofit fontScale="92500" lnSpcReduction="20000"/>
          </a:bodyPr>
          <a:lstStyle/>
          <a:p>
            <a:pPr marL="0" indent="0">
              <a:buNone/>
            </a:pPr>
            <a:r>
              <a:rPr lang="ru-RU" sz="2400" dirty="0">
                <a:solidFill>
                  <a:schemeClr val="tx2">
                    <a:lumMod val="50000"/>
                  </a:schemeClr>
                </a:solidFill>
              </a:rPr>
              <a:t>По договору страхования ответственности работодателя страховщики возмещают убытки страхователю в случае привлечения его к ответственности за вред, которой был причинен жизни и здоровью служащего, и произошло это в период действия договора страхования, если служащий работал на страхователя, выполняя служебные обязанности. Дополнительно страховщики уплатят затраты страхователя, понесенные им по согласию страховой компании и связанные с расследованием, медицинскими и техническими отчетами об обстоятельствах приключения, а также с защитой в суде.</a:t>
            </a:r>
          </a:p>
          <a:p>
            <a:pPr marL="0" indent="0">
              <a:buNone/>
            </a:pPr>
            <a:r>
              <a:rPr lang="ru-RU" sz="2400" dirty="0">
                <a:solidFill>
                  <a:schemeClr val="tx2">
                    <a:lumMod val="50000"/>
                  </a:schemeClr>
                </a:solidFill>
              </a:rPr>
              <a:t>Компенсация по решению суда </a:t>
            </a:r>
            <a:endParaRPr lang="ru-RU" sz="2400" dirty="0" smtClean="0">
              <a:solidFill>
                <a:schemeClr val="tx2">
                  <a:lumMod val="50000"/>
                </a:schemeClr>
              </a:solidFill>
            </a:endParaRPr>
          </a:p>
          <a:p>
            <a:pPr marL="0" indent="0">
              <a:buNone/>
            </a:pPr>
            <a:r>
              <a:rPr lang="ru-RU" sz="2400" dirty="0" smtClean="0">
                <a:solidFill>
                  <a:schemeClr val="tx2">
                    <a:lumMod val="50000"/>
                  </a:schemeClr>
                </a:solidFill>
              </a:rPr>
              <a:t>выплачивается </a:t>
            </a:r>
            <a:r>
              <a:rPr lang="ru-RU" sz="2400" dirty="0">
                <a:solidFill>
                  <a:schemeClr val="tx2">
                    <a:lumMod val="50000"/>
                  </a:schemeClr>
                </a:solidFill>
              </a:rPr>
              <a:t>страхователю или </a:t>
            </a:r>
            <a:endParaRPr lang="ru-RU" sz="2400" dirty="0" smtClean="0">
              <a:solidFill>
                <a:schemeClr val="tx2">
                  <a:lumMod val="50000"/>
                </a:schemeClr>
              </a:solidFill>
            </a:endParaRPr>
          </a:p>
          <a:p>
            <a:pPr marL="0" indent="0">
              <a:buNone/>
            </a:pPr>
            <a:r>
              <a:rPr lang="ru-RU" sz="2400" dirty="0" smtClean="0">
                <a:solidFill>
                  <a:schemeClr val="tx2">
                    <a:lumMod val="50000"/>
                  </a:schemeClr>
                </a:solidFill>
              </a:rPr>
              <a:t>по </a:t>
            </a:r>
            <a:r>
              <a:rPr lang="ru-RU" sz="2400" dirty="0">
                <a:solidFill>
                  <a:schemeClr val="tx2">
                    <a:lumMod val="50000"/>
                  </a:schemeClr>
                </a:solidFill>
              </a:rPr>
              <a:t>доверенности последнего — </a:t>
            </a:r>
            <a:endParaRPr lang="ru-RU" sz="2400" dirty="0" smtClean="0">
              <a:solidFill>
                <a:schemeClr val="tx2">
                  <a:lumMod val="50000"/>
                </a:schemeClr>
              </a:solidFill>
            </a:endParaRPr>
          </a:p>
          <a:p>
            <a:pPr marL="0" indent="0">
              <a:buNone/>
            </a:pPr>
            <a:r>
              <a:rPr lang="ru-RU" sz="2400" dirty="0" smtClean="0">
                <a:solidFill>
                  <a:schemeClr val="tx2">
                    <a:lumMod val="50000"/>
                  </a:schemeClr>
                </a:solidFill>
              </a:rPr>
              <a:t>потерпевшему </a:t>
            </a:r>
            <a:r>
              <a:rPr lang="ru-RU" sz="2400" dirty="0">
                <a:solidFill>
                  <a:schemeClr val="tx2">
                    <a:lumMod val="50000"/>
                  </a:schemeClr>
                </a:solidFill>
              </a:rPr>
              <a:t>работнику</a:t>
            </a:r>
            <a:r>
              <a:rPr lang="ru-RU" sz="2400" dirty="0" smtClean="0">
                <a:solidFill>
                  <a:schemeClr val="tx2">
                    <a:lumMod val="50000"/>
                  </a:schemeClr>
                </a:solidFill>
              </a:rPr>
              <a:t>,</a:t>
            </a:r>
          </a:p>
          <a:p>
            <a:pPr marL="0" indent="0">
              <a:buNone/>
            </a:pPr>
            <a:r>
              <a:rPr lang="ru-RU" sz="2400" dirty="0" smtClean="0">
                <a:solidFill>
                  <a:schemeClr val="tx2">
                    <a:lumMod val="50000"/>
                  </a:schemeClr>
                </a:solidFill>
              </a:rPr>
              <a:t> </a:t>
            </a:r>
            <a:r>
              <a:rPr lang="ru-RU" sz="2400" dirty="0">
                <a:solidFill>
                  <a:schemeClr val="tx2">
                    <a:lumMod val="50000"/>
                  </a:schemeClr>
                </a:solidFill>
              </a:rPr>
              <a:t>если это предусмотрено договором </a:t>
            </a:r>
            <a:endParaRPr lang="ru-RU" sz="2400" dirty="0" smtClean="0">
              <a:solidFill>
                <a:schemeClr val="tx2">
                  <a:lumMod val="50000"/>
                </a:schemeClr>
              </a:solidFill>
            </a:endParaRPr>
          </a:p>
          <a:p>
            <a:pPr marL="0" indent="0">
              <a:buNone/>
            </a:pPr>
            <a:r>
              <a:rPr lang="ru-RU" sz="2400" dirty="0" smtClean="0">
                <a:solidFill>
                  <a:schemeClr val="tx2">
                    <a:lumMod val="50000"/>
                  </a:schemeClr>
                </a:solidFill>
              </a:rPr>
              <a:t>страхования</a:t>
            </a:r>
            <a:r>
              <a:rPr lang="ru-RU" sz="2600" dirty="0">
                <a:solidFill>
                  <a:schemeClr val="tx2">
                    <a:lumMod val="50000"/>
                  </a:schemeClr>
                </a:solidFill>
              </a:rPr>
              <a:t>.</a:t>
            </a:r>
          </a:p>
          <a:p>
            <a:endParaRPr lang="ru-RU" dirty="0"/>
          </a:p>
        </p:txBody>
      </p:sp>
    </p:spTree>
    <p:extLst>
      <p:ext uri="{BB962C8B-B14F-4D97-AF65-F5344CB8AC3E}">
        <p14:creationId xmlns:p14="http://schemas.microsoft.com/office/powerpoint/2010/main" val="3241060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1295400" y="228600"/>
            <a:ext cx="4038600" cy="5715000"/>
          </a:xfrm>
        </p:spPr>
        <p:txBody>
          <a:bodyPr>
            <a:noAutofit/>
          </a:bodyPr>
          <a:lstStyle/>
          <a:p>
            <a:pPr>
              <a:lnSpc>
                <a:spcPct val="100000"/>
              </a:lnSpc>
            </a:pPr>
            <a:r>
              <a:rPr lang="ru-RU" sz="2400" b="1" dirty="0" smtClean="0"/>
              <a:t>Резюме</a:t>
            </a:r>
          </a:p>
          <a:p>
            <a:pPr>
              <a:lnSpc>
                <a:spcPct val="100000"/>
              </a:lnSpc>
            </a:pPr>
            <a:r>
              <a:rPr lang="ru-RU" sz="1600" b="1" dirty="0" smtClean="0"/>
              <a:t>Страхование </a:t>
            </a:r>
            <a:r>
              <a:rPr lang="ru-RU" sz="1600" b="1" dirty="0"/>
              <a:t>ответственности </a:t>
            </a:r>
            <a:r>
              <a:rPr lang="ru-RU" sz="1600" dirty="0"/>
              <a:t>— это отрасль страхования, где  объектом выступает ответственность перед третьими лицами, которым может быть  причинен ущерб (вред) вследствие какого-либо действия или бездействия </a:t>
            </a:r>
            <a:r>
              <a:rPr lang="ru-RU" sz="1600" dirty="0" smtClean="0"/>
              <a:t>страхователя.</a:t>
            </a:r>
            <a:endParaRPr lang="ru-RU" sz="1600" dirty="0"/>
          </a:p>
          <a:p>
            <a:pPr>
              <a:lnSpc>
                <a:spcPct val="100000"/>
              </a:lnSpc>
            </a:pPr>
            <a:r>
              <a:rPr lang="ru-RU" sz="1600" dirty="0"/>
              <a:t>  </a:t>
            </a:r>
            <a:r>
              <a:rPr lang="ru-RU" sz="1600" b="1" dirty="0"/>
              <a:t>Задача страхования ответственности </a:t>
            </a:r>
            <a:r>
              <a:rPr lang="ru-RU" sz="1600" dirty="0"/>
              <a:t>– защита имущественных  интересов физических и юридических лиц от возможных причинителей вреда  (ущерба</a:t>
            </a:r>
            <a:r>
              <a:rPr lang="ru-RU" sz="1600" dirty="0" smtClean="0"/>
              <a:t>).</a:t>
            </a:r>
            <a:endParaRPr lang="ru-RU" sz="1600" dirty="0"/>
          </a:p>
          <a:p>
            <a:pPr>
              <a:lnSpc>
                <a:spcPct val="100000"/>
              </a:lnSpc>
            </a:pPr>
            <a:r>
              <a:rPr lang="ru-RU" sz="1600" b="1" dirty="0"/>
              <a:t>  Участниками </a:t>
            </a:r>
            <a:r>
              <a:rPr lang="ru-RU" sz="1600" dirty="0"/>
              <a:t>отношений страхования ответственности являются  страховщик, страхователь и застрахованный</a:t>
            </a:r>
            <a:r>
              <a:rPr lang="ru-RU" sz="1600" dirty="0" smtClean="0"/>
              <a:t>.</a:t>
            </a:r>
            <a:endParaRPr lang="ru-RU" sz="1600" dirty="0"/>
          </a:p>
          <a:p>
            <a:pPr>
              <a:lnSpc>
                <a:spcPct val="100000"/>
              </a:lnSpc>
            </a:pPr>
            <a:r>
              <a:rPr lang="ru-RU" sz="1600" dirty="0"/>
              <a:t>  </a:t>
            </a:r>
            <a:r>
              <a:rPr lang="ru-RU" sz="1600" b="1" dirty="0"/>
              <a:t>Различают страхование ответственности </a:t>
            </a:r>
            <a:r>
              <a:rPr lang="ru-RU" sz="1600" dirty="0"/>
              <a:t>по закону  (обязательное) и в силу договорных обязательств </a:t>
            </a:r>
            <a:r>
              <a:rPr lang="ru-RU" sz="1600" dirty="0" smtClean="0"/>
              <a:t>(</a:t>
            </a:r>
            <a:r>
              <a:rPr lang="ru-RU" sz="1600" dirty="0"/>
              <a:t>добровольное</a:t>
            </a:r>
            <a:r>
              <a:rPr lang="ru-RU" sz="1600" dirty="0" smtClean="0"/>
              <a:t>).</a:t>
            </a:r>
            <a:endParaRPr lang="ru-RU" sz="1600" dirty="0"/>
          </a:p>
          <a:p>
            <a:pPr>
              <a:lnSpc>
                <a:spcPct val="100000"/>
              </a:lnSpc>
            </a:pPr>
            <a:r>
              <a:rPr lang="ru-RU" sz="1600" dirty="0"/>
              <a:t>  Виды страхования, проводимые в </a:t>
            </a:r>
            <a:r>
              <a:rPr lang="ru-RU" sz="1600" b="1" dirty="0"/>
              <a:t>Республике Казахстан</a:t>
            </a:r>
            <a:r>
              <a:rPr lang="ru-RU" sz="1600" dirty="0"/>
              <a:t> в обязательном  порядке: страхование гражданско-правовой ответственности владельцев транспортных  средств, ответственности частных нотариусов, ответственности перевозчика перед  пассажирами</a:t>
            </a:r>
          </a:p>
        </p:txBody>
      </p:sp>
      <p:pic>
        <p:nvPicPr>
          <p:cNvPr id="9222" name="Picture 6" descr="http://www.proprof.ru/sites/default/files/styles/scale_400x400/public/d_52_04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667000"/>
            <a:ext cx="3840480" cy="37071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2051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TC9990101-IMG06"/>
          <p:cNvPicPr>
            <a:picLocks noChangeAspect="1" noChangeArrowheads="1"/>
          </p:cNvPicPr>
          <p:nvPr/>
        </p:nvPicPr>
        <p:blipFill>
          <a:blip r:embed="rId2" cstate="print"/>
          <a:stretch>
            <a:fillRect/>
          </a:stretch>
        </p:blipFill>
        <p:spPr bwMode="auto">
          <a:xfrm>
            <a:off x="6072555" y="990600"/>
            <a:ext cx="3009389" cy="4495800"/>
          </a:xfrm>
          <a:prstGeom prst="rect">
            <a:avLst/>
          </a:prstGeom>
          <a:ln>
            <a:noFill/>
          </a:ln>
          <a:effectLst>
            <a:softEdge rad="112500"/>
          </a:effectLst>
        </p:spPr>
      </p:pic>
      <p:sp>
        <p:nvSpPr>
          <p:cNvPr id="12" name="Content Placeholder 11"/>
          <p:cNvSpPr>
            <a:spLocks noGrp="1"/>
          </p:cNvSpPr>
          <p:nvPr>
            <p:ph idx="1"/>
          </p:nvPr>
        </p:nvSpPr>
        <p:spPr>
          <a:xfrm>
            <a:off x="1371600" y="1143000"/>
            <a:ext cx="4876800" cy="4648200"/>
          </a:xfrm>
        </p:spPr>
        <p:txBody>
          <a:bodyPr>
            <a:normAutofit/>
          </a:bodyPr>
          <a:lstStyle/>
          <a:p>
            <a:pPr marL="0" indent="0">
              <a:spcBef>
                <a:spcPts val="0"/>
              </a:spcBef>
              <a:buNone/>
            </a:pPr>
            <a:r>
              <a:rPr lang="ru-RU" sz="2000" dirty="0" smtClean="0"/>
              <a:t>Это </a:t>
            </a:r>
            <a:r>
              <a:rPr lang="ru-RU" sz="2000" dirty="0"/>
              <a:t>означает, что Страхователь несет ответственность за вред, который выявился на протяжении действия договора (хотя причиной возникновение такого вреда могут быть действия, которые осуществил Страхователь до начала действия настоящего договора). </a:t>
            </a:r>
            <a:endParaRPr lang="ru-RU" sz="2000" dirty="0" smtClean="0"/>
          </a:p>
          <a:p>
            <a:pPr marL="0" indent="0">
              <a:spcBef>
                <a:spcPts val="0"/>
              </a:spcBef>
              <a:buNone/>
            </a:pPr>
            <a:r>
              <a:rPr lang="ru-RU" sz="2000" dirty="0" smtClean="0"/>
              <a:t>Тем </a:t>
            </a:r>
            <a:r>
              <a:rPr lang="ru-RU" sz="2000" dirty="0"/>
              <a:t>не менее страховщик не отвечает за вред, который выявился после окончания договора. При этом, если убытки стали очевидны после окончания срока страхования, но вред выявился еще в момент действия договора, то эти убытки покрываются страховщиком.</a:t>
            </a:r>
          </a:p>
        </p:txBody>
      </p:sp>
      <p:sp>
        <p:nvSpPr>
          <p:cNvPr id="9" name="Subtitle 8"/>
          <p:cNvSpPr>
            <a:spLocks noGrp="1"/>
          </p:cNvSpPr>
          <p:nvPr>
            <p:ph type="subTitle" idx="11"/>
          </p:nvPr>
        </p:nvSpPr>
        <p:spPr>
          <a:xfrm>
            <a:off x="1295400" y="325437"/>
            <a:ext cx="6400800" cy="1044575"/>
          </a:xfrm>
        </p:spPr>
        <p:txBody>
          <a:bodyPr>
            <a:normAutofit/>
          </a:bodyPr>
          <a:lstStyle/>
          <a:p>
            <a:r>
              <a:rPr lang="ru-RU" dirty="0">
                <a:solidFill>
                  <a:srgbClr val="002060"/>
                </a:solidFill>
              </a:rPr>
              <a:t>Страхование ответственности осуществляется, как правило, на основе «проявления». </a:t>
            </a:r>
          </a:p>
        </p:txBody>
      </p:sp>
      <p:grpSp>
        <p:nvGrpSpPr>
          <p:cNvPr id="6" name="Group 2"/>
          <p:cNvGrpSpPr>
            <a:grpSpLocks/>
          </p:cNvGrpSpPr>
          <p:nvPr/>
        </p:nvGrpSpPr>
        <p:grpSpPr bwMode="auto">
          <a:xfrm>
            <a:off x="8077200" y="304800"/>
            <a:ext cx="635000" cy="685800"/>
            <a:chOff x="114379548" y="106280986"/>
            <a:chExt cx="450000" cy="487500"/>
          </a:xfrm>
        </p:grpSpPr>
        <p:sp>
          <p:nvSpPr>
            <p:cNvPr id="7" name="Freeform 3"/>
            <p:cNvSpPr>
              <a:spLocks/>
            </p:cNvSpPr>
            <p:nvPr/>
          </p:nvSpPr>
          <p:spPr bwMode="auto">
            <a:xfrm>
              <a:off x="114398673" y="106461542"/>
              <a:ext cx="430875" cy="306944"/>
            </a:xfrm>
            <a:custGeom>
              <a:avLst/>
              <a:gdLst/>
              <a:ahLst/>
              <a:cxnLst>
                <a:cxn ang="0">
                  <a:pos x="101" y="37"/>
                </a:cxn>
                <a:cxn ang="0">
                  <a:pos x="23" y="54"/>
                </a:cxn>
                <a:cxn ang="0">
                  <a:pos x="0" y="24"/>
                </a:cxn>
                <a:cxn ang="0">
                  <a:pos x="26" y="65"/>
                </a:cxn>
                <a:cxn ang="0">
                  <a:pos x="103" y="48"/>
                </a:cxn>
                <a:cxn ang="0">
                  <a:pos x="110" y="0"/>
                </a:cxn>
                <a:cxn ang="0">
                  <a:pos x="101" y="37"/>
                </a:cxn>
              </a:cxnLst>
              <a:rect l="0" t="0" r="r" b="b"/>
              <a:pathLst>
                <a:path w="115" h="82">
                  <a:moveTo>
                    <a:pt x="101" y="37"/>
                  </a:moveTo>
                  <a:cubicBezTo>
                    <a:pt x="84" y="64"/>
                    <a:pt x="49" y="71"/>
                    <a:pt x="23" y="54"/>
                  </a:cubicBezTo>
                  <a:cubicBezTo>
                    <a:pt x="12" y="47"/>
                    <a:pt x="4" y="36"/>
                    <a:pt x="0" y="24"/>
                  </a:cubicBezTo>
                  <a:cubicBezTo>
                    <a:pt x="2" y="40"/>
                    <a:pt x="11" y="56"/>
                    <a:pt x="26" y="65"/>
                  </a:cubicBezTo>
                  <a:cubicBezTo>
                    <a:pt x="52" y="82"/>
                    <a:pt x="87" y="75"/>
                    <a:pt x="103" y="48"/>
                  </a:cubicBezTo>
                  <a:cubicBezTo>
                    <a:pt x="113" y="34"/>
                    <a:pt x="115" y="16"/>
                    <a:pt x="110" y="0"/>
                  </a:cubicBezTo>
                  <a:cubicBezTo>
                    <a:pt x="111" y="13"/>
                    <a:pt x="108" y="26"/>
                    <a:pt x="101" y="37"/>
                  </a:cubicBezTo>
                  <a:close/>
                </a:path>
              </a:pathLst>
            </a:custGeom>
            <a:gradFill rotWithShape="1">
              <a:gsLst>
                <a:gs pos="0">
                  <a:schemeClr val="accent3"/>
                </a:gs>
                <a:gs pos="100000">
                  <a:schemeClr val="accent1"/>
                </a:gs>
              </a:gsLst>
              <a:lin ang="2700000" scaled="1"/>
            </a:gradFill>
            <a:ln w="9525">
              <a:noFill/>
              <a:round/>
              <a:headEnd/>
              <a:tailEnd/>
            </a:ln>
            <a:effectLst/>
          </p:spPr>
          <p:txBody>
            <a:bodyPr/>
            <a:lstStyle/>
            <a:p>
              <a:pPr fontAlgn="auto">
                <a:spcBef>
                  <a:spcPts val="0"/>
                </a:spcBef>
                <a:spcAft>
                  <a:spcPts val="0"/>
                </a:spcAft>
                <a:defRPr/>
              </a:pPr>
              <a:endParaRPr lang="en-US">
                <a:solidFill>
                  <a:prstClr val="black"/>
                </a:solidFill>
                <a:latin typeface="Arial Narrow"/>
              </a:endParaRPr>
            </a:p>
          </p:txBody>
        </p:sp>
        <p:sp>
          <p:nvSpPr>
            <p:cNvPr id="11" name="Freeform 4"/>
            <p:cNvSpPr>
              <a:spLocks/>
            </p:cNvSpPr>
            <p:nvPr/>
          </p:nvSpPr>
          <p:spPr bwMode="auto">
            <a:xfrm>
              <a:off x="114379548" y="106355465"/>
              <a:ext cx="408375" cy="364497"/>
            </a:xfrm>
            <a:custGeom>
              <a:avLst/>
              <a:gdLst/>
              <a:ahLst/>
              <a:cxnLst>
                <a:cxn ang="0">
                  <a:pos x="77" y="81"/>
                </a:cxn>
                <a:cxn ang="0">
                  <a:pos x="10" y="38"/>
                </a:cxn>
                <a:cxn ang="0">
                  <a:pos x="15" y="0"/>
                </a:cxn>
                <a:cxn ang="0">
                  <a:pos x="4" y="47"/>
                </a:cxn>
                <a:cxn ang="0">
                  <a:pos x="71" y="91"/>
                </a:cxn>
                <a:cxn ang="0">
                  <a:pos x="109" y="61"/>
                </a:cxn>
                <a:cxn ang="0">
                  <a:pos x="77" y="81"/>
                </a:cxn>
              </a:cxnLst>
              <a:rect l="0" t="0" r="r" b="b"/>
              <a:pathLst>
                <a:path w="109" h="97">
                  <a:moveTo>
                    <a:pt x="77" y="81"/>
                  </a:moveTo>
                  <a:cubicBezTo>
                    <a:pt x="46" y="88"/>
                    <a:pt x="16" y="68"/>
                    <a:pt x="10" y="38"/>
                  </a:cubicBezTo>
                  <a:cubicBezTo>
                    <a:pt x="7" y="25"/>
                    <a:pt x="9" y="12"/>
                    <a:pt x="15" y="0"/>
                  </a:cubicBezTo>
                  <a:cubicBezTo>
                    <a:pt x="5" y="13"/>
                    <a:pt x="0" y="30"/>
                    <a:pt x="4" y="47"/>
                  </a:cubicBezTo>
                  <a:cubicBezTo>
                    <a:pt x="10" y="78"/>
                    <a:pt x="40" y="97"/>
                    <a:pt x="71" y="91"/>
                  </a:cubicBezTo>
                  <a:cubicBezTo>
                    <a:pt x="88" y="87"/>
                    <a:pt x="102" y="76"/>
                    <a:pt x="109" y="61"/>
                  </a:cubicBezTo>
                  <a:cubicBezTo>
                    <a:pt x="101" y="71"/>
                    <a:pt x="90" y="78"/>
                    <a:pt x="77" y="81"/>
                  </a:cubicBezTo>
                  <a:close/>
                </a:path>
              </a:pathLst>
            </a:custGeom>
            <a:gradFill rotWithShape="1">
              <a:gsLst>
                <a:gs pos="0">
                  <a:schemeClr val="accent3"/>
                </a:gs>
                <a:gs pos="100000">
                  <a:schemeClr val="accent1"/>
                </a:gs>
              </a:gsLst>
              <a:lin ang="2700000" scaled="1"/>
            </a:gradFill>
            <a:ln w="9525">
              <a:noFill/>
              <a:round/>
              <a:headEnd/>
              <a:tailEnd/>
            </a:ln>
            <a:effectLst/>
          </p:spPr>
          <p:txBody>
            <a:bodyPr/>
            <a:lstStyle/>
            <a:p>
              <a:pPr fontAlgn="auto">
                <a:spcBef>
                  <a:spcPts val="0"/>
                </a:spcBef>
                <a:spcAft>
                  <a:spcPts val="0"/>
                </a:spcAft>
                <a:defRPr/>
              </a:pPr>
              <a:endParaRPr lang="en-US">
                <a:solidFill>
                  <a:prstClr val="black"/>
                </a:solidFill>
                <a:latin typeface="Arial Narrow"/>
              </a:endParaRPr>
            </a:p>
          </p:txBody>
        </p:sp>
        <p:sp>
          <p:nvSpPr>
            <p:cNvPr id="13" name="Freeform 5"/>
            <p:cNvSpPr>
              <a:spLocks/>
            </p:cNvSpPr>
            <p:nvPr/>
          </p:nvSpPr>
          <p:spPr bwMode="auto">
            <a:xfrm>
              <a:off x="114421173" y="106295656"/>
              <a:ext cx="236250" cy="334028"/>
            </a:xfrm>
            <a:custGeom>
              <a:avLst/>
              <a:gdLst/>
              <a:ahLst/>
              <a:cxnLst>
                <a:cxn ang="0">
                  <a:pos x="34" y="78"/>
                </a:cxn>
                <a:cxn ang="0">
                  <a:pos x="21" y="18"/>
                </a:cxn>
                <a:cxn ang="0">
                  <a:pos x="45" y="0"/>
                </a:cxn>
                <a:cxn ang="0">
                  <a:pos x="13" y="20"/>
                </a:cxn>
                <a:cxn ang="0">
                  <a:pos x="26" y="80"/>
                </a:cxn>
                <a:cxn ang="0">
                  <a:pos x="63" y="85"/>
                </a:cxn>
                <a:cxn ang="0">
                  <a:pos x="34" y="78"/>
                </a:cxn>
              </a:cxnLst>
              <a:rect l="0" t="0" r="r" b="b"/>
              <a:pathLst>
                <a:path w="63" h="89">
                  <a:moveTo>
                    <a:pt x="34" y="78"/>
                  </a:moveTo>
                  <a:cubicBezTo>
                    <a:pt x="14" y="65"/>
                    <a:pt x="8" y="38"/>
                    <a:pt x="21" y="18"/>
                  </a:cubicBezTo>
                  <a:cubicBezTo>
                    <a:pt x="27" y="9"/>
                    <a:pt x="35" y="3"/>
                    <a:pt x="45" y="0"/>
                  </a:cubicBezTo>
                  <a:cubicBezTo>
                    <a:pt x="32" y="1"/>
                    <a:pt x="20" y="8"/>
                    <a:pt x="13" y="20"/>
                  </a:cubicBezTo>
                  <a:cubicBezTo>
                    <a:pt x="0" y="40"/>
                    <a:pt x="5" y="67"/>
                    <a:pt x="26" y="80"/>
                  </a:cubicBezTo>
                  <a:cubicBezTo>
                    <a:pt x="37" y="88"/>
                    <a:pt x="51" y="89"/>
                    <a:pt x="63" y="85"/>
                  </a:cubicBezTo>
                  <a:cubicBezTo>
                    <a:pt x="53" y="86"/>
                    <a:pt x="43" y="84"/>
                    <a:pt x="34" y="78"/>
                  </a:cubicBezTo>
                  <a:close/>
                </a:path>
              </a:pathLst>
            </a:custGeom>
            <a:gradFill rotWithShape="1">
              <a:gsLst>
                <a:gs pos="0">
                  <a:schemeClr val="accent2"/>
                </a:gs>
                <a:gs pos="100000">
                  <a:schemeClr val="accent3"/>
                </a:gs>
              </a:gsLst>
              <a:lin ang="18900000" scaled="1"/>
            </a:gradFill>
            <a:ln w="9525">
              <a:noFill/>
              <a:round/>
              <a:headEnd/>
              <a:tailEnd/>
            </a:ln>
            <a:effectLst/>
          </p:spPr>
          <p:txBody>
            <a:bodyPr/>
            <a:lstStyle/>
            <a:p>
              <a:pPr fontAlgn="auto">
                <a:spcBef>
                  <a:spcPts val="0"/>
                </a:spcBef>
                <a:spcAft>
                  <a:spcPts val="0"/>
                </a:spcAft>
                <a:defRPr/>
              </a:pPr>
              <a:endParaRPr lang="en-US">
                <a:solidFill>
                  <a:prstClr val="black"/>
                </a:solidFill>
                <a:latin typeface="Arial Narrow"/>
              </a:endParaRPr>
            </a:p>
          </p:txBody>
        </p:sp>
        <p:sp>
          <p:nvSpPr>
            <p:cNvPr id="14" name="Freeform 6"/>
            <p:cNvSpPr>
              <a:spLocks/>
            </p:cNvSpPr>
            <p:nvPr/>
          </p:nvSpPr>
          <p:spPr bwMode="auto">
            <a:xfrm>
              <a:off x="114458298" y="106280986"/>
              <a:ext cx="281250" cy="318229"/>
            </a:xfrm>
            <a:custGeom>
              <a:avLst/>
              <a:gdLst/>
              <a:ahLst/>
              <a:cxnLst>
                <a:cxn ang="0">
                  <a:pos x="12" y="60"/>
                </a:cxn>
                <a:cxn ang="0">
                  <a:pos x="46" y="7"/>
                </a:cxn>
                <a:cxn ang="0">
                  <a:pos x="75" y="11"/>
                </a:cxn>
                <a:cxn ang="0">
                  <a:pos x="38" y="3"/>
                </a:cxn>
                <a:cxn ang="0">
                  <a:pos x="5" y="55"/>
                </a:cxn>
                <a:cxn ang="0">
                  <a:pos x="28" y="85"/>
                </a:cxn>
                <a:cxn ang="0">
                  <a:pos x="12" y="60"/>
                </a:cxn>
              </a:cxnLst>
              <a:rect l="0" t="0" r="r" b="b"/>
              <a:pathLst>
                <a:path w="75" h="85">
                  <a:moveTo>
                    <a:pt x="12" y="60"/>
                  </a:moveTo>
                  <a:cubicBezTo>
                    <a:pt x="7" y="36"/>
                    <a:pt x="22" y="13"/>
                    <a:pt x="46" y="7"/>
                  </a:cubicBezTo>
                  <a:cubicBezTo>
                    <a:pt x="56" y="5"/>
                    <a:pt x="66" y="7"/>
                    <a:pt x="75" y="11"/>
                  </a:cubicBezTo>
                  <a:cubicBezTo>
                    <a:pt x="65" y="3"/>
                    <a:pt x="52" y="0"/>
                    <a:pt x="38" y="3"/>
                  </a:cubicBezTo>
                  <a:cubicBezTo>
                    <a:pt x="15" y="8"/>
                    <a:pt x="0" y="31"/>
                    <a:pt x="5" y="55"/>
                  </a:cubicBezTo>
                  <a:cubicBezTo>
                    <a:pt x="8" y="68"/>
                    <a:pt x="16" y="79"/>
                    <a:pt x="28" y="85"/>
                  </a:cubicBezTo>
                  <a:cubicBezTo>
                    <a:pt x="20" y="79"/>
                    <a:pt x="14" y="70"/>
                    <a:pt x="12" y="60"/>
                  </a:cubicBezTo>
                  <a:close/>
                </a:path>
              </a:pathLst>
            </a:custGeom>
            <a:gradFill rotWithShape="1">
              <a:gsLst>
                <a:gs pos="0">
                  <a:schemeClr val="accent2"/>
                </a:gs>
                <a:gs pos="100000">
                  <a:schemeClr val="accent3"/>
                </a:gs>
              </a:gsLst>
              <a:lin ang="18900000" scaled="1"/>
            </a:gradFill>
            <a:ln w="9525">
              <a:noFill/>
              <a:round/>
              <a:headEnd/>
              <a:tailEnd/>
            </a:ln>
            <a:effectLst/>
          </p:spPr>
          <p:txBody>
            <a:bodyPr/>
            <a:lstStyle/>
            <a:p>
              <a:pPr fontAlgn="auto">
                <a:spcBef>
                  <a:spcPts val="0"/>
                </a:spcBef>
                <a:spcAft>
                  <a:spcPts val="0"/>
                </a:spcAft>
                <a:defRPr/>
              </a:pPr>
              <a:endParaRPr lang="en-US">
                <a:solidFill>
                  <a:prstClr val="black"/>
                </a:solidFill>
                <a:latin typeface="Arial Narrow"/>
              </a:endParaRPr>
            </a:p>
          </p:txBody>
        </p:sp>
        <p:sp>
          <p:nvSpPr>
            <p:cNvPr id="15" name="Freeform 7"/>
            <p:cNvSpPr>
              <a:spLocks/>
            </p:cNvSpPr>
            <p:nvPr/>
          </p:nvSpPr>
          <p:spPr bwMode="auto">
            <a:xfrm>
              <a:off x="114525798" y="106344180"/>
              <a:ext cx="187875" cy="225694"/>
            </a:xfrm>
            <a:custGeom>
              <a:avLst/>
              <a:gdLst/>
              <a:ahLst/>
              <a:cxnLst>
                <a:cxn ang="0">
                  <a:pos x="10" y="43"/>
                </a:cxn>
                <a:cxn ang="0">
                  <a:pos x="30" y="5"/>
                </a:cxn>
                <a:cxn ang="0">
                  <a:pos x="50" y="6"/>
                </a:cxn>
                <a:cxn ang="0">
                  <a:pos x="25" y="3"/>
                </a:cxn>
                <a:cxn ang="0">
                  <a:pos x="5" y="41"/>
                </a:cxn>
                <a:cxn ang="0">
                  <a:pos x="22" y="60"/>
                </a:cxn>
                <a:cxn ang="0">
                  <a:pos x="10" y="43"/>
                </a:cxn>
              </a:cxnLst>
              <a:rect l="0" t="0" r="r" b="b"/>
              <a:pathLst>
                <a:path w="50" h="60">
                  <a:moveTo>
                    <a:pt x="10" y="43"/>
                  </a:moveTo>
                  <a:cubicBezTo>
                    <a:pt x="5" y="27"/>
                    <a:pt x="14" y="10"/>
                    <a:pt x="30" y="5"/>
                  </a:cubicBezTo>
                  <a:cubicBezTo>
                    <a:pt x="37" y="3"/>
                    <a:pt x="44" y="4"/>
                    <a:pt x="50" y="6"/>
                  </a:cubicBezTo>
                  <a:cubicBezTo>
                    <a:pt x="43" y="1"/>
                    <a:pt x="34" y="0"/>
                    <a:pt x="25" y="3"/>
                  </a:cubicBezTo>
                  <a:cubicBezTo>
                    <a:pt x="9" y="8"/>
                    <a:pt x="0" y="25"/>
                    <a:pt x="5" y="41"/>
                  </a:cubicBezTo>
                  <a:cubicBezTo>
                    <a:pt x="8" y="50"/>
                    <a:pt x="14" y="56"/>
                    <a:pt x="22" y="60"/>
                  </a:cubicBezTo>
                  <a:cubicBezTo>
                    <a:pt x="17" y="56"/>
                    <a:pt x="12" y="50"/>
                    <a:pt x="10" y="43"/>
                  </a:cubicBezTo>
                  <a:close/>
                </a:path>
              </a:pathLst>
            </a:custGeom>
            <a:gradFill rotWithShape="1">
              <a:gsLst>
                <a:gs pos="0">
                  <a:schemeClr val="accent1"/>
                </a:gs>
                <a:gs pos="100000">
                  <a:schemeClr val="accent3"/>
                </a:gs>
              </a:gsLst>
              <a:lin ang="18900000" scaled="1"/>
            </a:gradFill>
            <a:ln w="9525">
              <a:noFill/>
              <a:round/>
              <a:headEnd/>
              <a:tailEnd/>
            </a:ln>
            <a:effectLst/>
          </p:spPr>
          <p:txBody>
            <a:bodyPr/>
            <a:lstStyle/>
            <a:p>
              <a:pPr fontAlgn="auto">
                <a:spcBef>
                  <a:spcPts val="0"/>
                </a:spcBef>
                <a:spcAft>
                  <a:spcPts val="0"/>
                </a:spcAft>
                <a:defRPr/>
              </a:pPr>
              <a:endParaRPr lang="en-US">
                <a:solidFill>
                  <a:prstClr val="black"/>
                </a:solidFill>
                <a:latin typeface="Arial Narrow"/>
              </a:endParaRPr>
            </a:p>
          </p:txBody>
        </p:sp>
        <p:sp>
          <p:nvSpPr>
            <p:cNvPr id="16" name="Freeform 8"/>
            <p:cNvSpPr>
              <a:spLocks/>
            </p:cNvSpPr>
            <p:nvPr/>
          </p:nvSpPr>
          <p:spPr bwMode="auto">
            <a:xfrm>
              <a:off x="114551673" y="106344180"/>
              <a:ext cx="229500" cy="172657"/>
            </a:xfrm>
            <a:custGeom>
              <a:avLst/>
              <a:gdLst/>
              <a:ahLst/>
              <a:cxnLst>
                <a:cxn ang="0">
                  <a:pos x="7" y="26"/>
                </a:cxn>
                <a:cxn ang="0">
                  <a:pos x="48" y="13"/>
                </a:cxn>
                <a:cxn ang="0">
                  <a:pos x="61" y="28"/>
                </a:cxn>
                <a:cxn ang="0">
                  <a:pos x="46" y="7"/>
                </a:cxn>
                <a:cxn ang="0">
                  <a:pos x="5" y="20"/>
                </a:cxn>
                <a:cxn ang="0">
                  <a:pos x="4" y="46"/>
                </a:cxn>
                <a:cxn ang="0">
                  <a:pos x="7" y="26"/>
                </a:cxn>
              </a:cxnLst>
              <a:rect l="0" t="0" r="r" b="b"/>
              <a:pathLst>
                <a:path w="61" h="46">
                  <a:moveTo>
                    <a:pt x="7" y="26"/>
                  </a:moveTo>
                  <a:cubicBezTo>
                    <a:pt x="14" y="11"/>
                    <a:pt x="33" y="5"/>
                    <a:pt x="48" y="13"/>
                  </a:cubicBezTo>
                  <a:cubicBezTo>
                    <a:pt x="54" y="17"/>
                    <a:pt x="59" y="22"/>
                    <a:pt x="61" y="28"/>
                  </a:cubicBezTo>
                  <a:cubicBezTo>
                    <a:pt x="60" y="20"/>
                    <a:pt x="54" y="12"/>
                    <a:pt x="46" y="7"/>
                  </a:cubicBezTo>
                  <a:cubicBezTo>
                    <a:pt x="31" y="0"/>
                    <a:pt x="13" y="5"/>
                    <a:pt x="5" y="20"/>
                  </a:cubicBezTo>
                  <a:cubicBezTo>
                    <a:pt x="0" y="29"/>
                    <a:pt x="0" y="38"/>
                    <a:pt x="4" y="46"/>
                  </a:cubicBezTo>
                  <a:cubicBezTo>
                    <a:pt x="2" y="40"/>
                    <a:pt x="3" y="32"/>
                    <a:pt x="7" y="26"/>
                  </a:cubicBezTo>
                  <a:close/>
                </a:path>
              </a:pathLst>
            </a:custGeom>
            <a:gradFill rotWithShape="1">
              <a:gsLst>
                <a:gs pos="0">
                  <a:schemeClr val="accent1"/>
                </a:gs>
                <a:gs pos="100000">
                  <a:schemeClr val="accent3"/>
                </a:gs>
              </a:gsLst>
              <a:lin ang="18900000" scaled="1"/>
            </a:gradFill>
            <a:ln w="9525">
              <a:noFill/>
              <a:round/>
              <a:headEnd/>
              <a:tailEnd/>
            </a:ln>
            <a:effectLst/>
          </p:spPr>
          <p:txBody>
            <a:bodyPr/>
            <a:lstStyle/>
            <a:p>
              <a:pPr fontAlgn="auto">
                <a:spcBef>
                  <a:spcPts val="0"/>
                </a:spcBef>
                <a:spcAft>
                  <a:spcPts val="0"/>
                </a:spcAft>
                <a:defRPr/>
              </a:pPr>
              <a:endParaRPr lang="en-US">
                <a:solidFill>
                  <a:prstClr val="black"/>
                </a:solidFill>
                <a:latin typeface="Arial Narrow"/>
              </a:endParaRPr>
            </a:p>
          </p:txBody>
        </p:sp>
      </p:grpSp>
    </p:spTree>
    <p:extLst>
      <p:ext uri="{BB962C8B-B14F-4D97-AF65-F5344CB8AC3E}">
        <p14:creationId xmlns:p14="http://schemas.microsoft.com/office/powerpoint/2010/main" val="23128046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1371600" y="1828800"/>
            <a:ext cx="7044531" cy="3810000"/>
          </a:xfrm>
        </p:spPr>
        <p:txBody>
          <a:bodyPr>
            <a:normAutofit fontScale="77500" lnSpcReduction="20000"/>
          </a:bodyPr>
          <a:lstStyle/>
          <a:p>
            <a:r>
              <a:rPr lang="ru-RU" dirty="0"/>
              <a:t>То есть договор покрывает иски, которые впервые выдвигаются </a:t>
            </a:r>
            <a:r>
              <a:rPr lang="ru-RU" dirty="0" smtClean="0"/>
              <a:t>Страхователю </a:t>
            </a:r>
            <a:r>
              <a:rPr lang="ru-RU" dirty="0"/>
              <a:t>во время действия договора. Во избежание исков «с длинным хвостом» (если вред выявился через продолжительное время), страховщики вводят ретроспективную дату. Все потери, которые выявились до этой даты, покрытию не подлежат. </a:t>
            </a:r>
            <a:endParaRPr lang="ru-RU" dirty="0" smtClean="0"/>
          </a:p>
          <a:p>
            <a:r>
              <a:rPr lang="ru-RU" dirty="0" smtClean="0"/>
              <a:t>Тем </a:t>
            </a:r>
            <a:r>
              <a:rPr lang="ru-RU" dirty="0"/>
              <a:t>не менее существует проблема для Страхователя. Если на момент окончания действия договора возникнут обстоятельства, которые, возможно, приведут к выдвижению требований против последнего, то страховщик может отказаться переоформить полис, а другие страховщики не возьмут риск на страхование. </a:t>
            </a:r>
          </a:p>
        </p:txBody>
      </p:sp>
      <p:sp>
        <p:nvSpPr>
          <p:cNvPr id="9" name="Subtitle 8"/>
          <p:cNvSpPr>
            <a:spLocks noGrp="1"/>
          </p:cNvSpPr>
          <p:nvPr>
            <p:ph type="subTitle" idx="11"/>
          </p:nvPr>
        </p:nvSpPr>
        <p:spPr>
          <a:xfrm>
            <a:off x="1447800" y="409575"/>
            <a:ext cx="6324600" cy="1190625"/>
          </a:xfrm>
        </p:spPr>
        <p:txBody>
          <a:bodyPr>
            <a:normAutofit fontScale="92500" lnSpcReduction="10000"/>
          </a:bodyPr>
          <a:lstStyle/>
          <a:p>
            <a:r>
              <a:rPr lang="ru-RU" dirty="0">
                <a:solidFill>
                  <a:srgbClr val="002060"/>
                </a:solidFill>
              </a:rPr>
              <a:t>В последнее время распространились договоры на основании «заявленных исков». Иногда их называют еще договорами по условию «представленных требований». </a:t>
            </a:r>
            <a:endParaRPr lang="en-US" dirty="0">
              <a:solidFill>
                <a:srgbClr val="002060"/>
              </a:solidFill>
            </a:endParaRPr>
          </a:p>
        </p:txBody>
      </p:sp>
      <p:grpSp>
        <p:nvGrpSpPr>
          <p:cNvPr id="6" name="Group 2"/>
          <p:cNvGrpSpPr>
            <a:grpSpLocks/>
          </p:cNvGrpSpPr>
          <p:nvPr/>
        </p:nvGrpSpPr>
        <p:grpSpPr bwMode="auto">
          <a:xfrm>
            <a:off x="8077200" y="304800"/>
            <a:ext cx="635000" cy="685800"/>
            <a:chOff x="114379548" y="106280986"/>
            <a:chExt cx="450000" cy="487500"/>
          </a:xfrm>
        </p:grpSpPr>
        <p:sp>
          <p:nvSpPr>
            <p:cNvPr id="7" name="Freeform 3"/>
            <p:cNvSpPr>
              <a:spLocks/>
            </p:cNvSpPr>
            <p:nvPr/>
          </p:nvSpPr>
          <p:spPr bwMode="auto">
            <a:xfrm>
              <a:off x="114398673" y="106461542"/>
              <a:ext cx="430875" cy="306944"/>
            </a:xfrm>
            <a:custGeom>
              <a:avLst/>
              <a:gdLst/>
              <a:ahLst/>
              <a:cxnLst>
                <a:cxn ang="0">
                  <a:pos x="101" y="37"/>
                </a:cxn>
                <a:cxn ang="0">
                  <a:pos x="23" y="54"/>
                </a:cxn>
                <a:cxn ang="0">
                  <a:pos x="0" y="24"/>
                </a:cxn>
                <a:cxn ang="0">
                  <a:pos x="26" y="65"/>
                </a:cxn>
                <a:cxn ang="0">
                  <a:pos x="103" y="48"/>
                </a:cxn>
                <a:cxn ang="0">
                  <a:pos x="110" y="0"/>
                </a:cxn>
                <a:cxn ang="0">
                  <a:pos x="101" y="37"/>
                </a:cxn>
              </a:cxnLst>
              <a:rect l="0" t="0" r="r" b="b"/>
              <a:pathLst>
                <a:path w="115" h="82">
                  <a:moveTo>
                    <a:pt x="101" y="37"/>
                  </a:moveTo>
                  <a:cubicBezTo>
                    <a:pt x="84" y="64"/>
                    <a:pt x="49" y="71"/>
                    <a:pt x="23" y="54"/>
                  </a:cubicBezTo>
                  <a:cubicBezTo>
                    <a:pt x="12" y="47"/>
                    <a:pt x="4" y="36"/>
                    <a:pt x="0" y="24"/>
                  </a:cubicBezTo>
                  <a:cubicBezTo>
                    <a:pt x="2" y="40"/>
                    <a:pt x="11" y="56"/>
                    <a:pt x="26" y="65"/>
                  </a:cubicBezTo>
                  <a:cubicBezTo>
                    <a:pt x="52" y="82"/>
                    <a:pt x="87" y="75"/>
                    <a:pt x="103" y="48"/>
                  </a:cubicBezTo>
                  <a:cubicBezTo>
                    <a:pt x="113" y="34"/>
                    <a:pt x="115" y="16"/>
                    <a:pt x="110" y="0"/>
                  </a:cubicBezTo>
                  <a:cubicBezTo>
                    <a:pt x="111" y="13"/>
                    <a:pt x="108" y="26"/>
                    <a:pt x="101" y="37"/>
                  </a:cubicBezTo>
                  <a:close/>
                </a:path>
              </a:pathLst>
            </a:custGeom>
            <a:gradFill rotWithShape="1">
              <a:gsLst>
                <a:gs pos="0">
                  <a:schemeClr val="accent3"/>
                </a:gs>
                <a:gs pos="100000">
                  <a:schemeClr val="accent1"/>
                </a:gs>
              </a:gsLst>
              <a:lin ang="2700000" scaled="1"/>
            </a:gradFill>
            <a:ln w="9525">
              <a:noFill/>
              <a:round/>
              <a:headEnd/>
              <a:tailEnd/>
            </a:ln>
            <a:effectLst/>
          </p:spPr>
          <p:txBody>
            <a:bodyPr/>
            <a:lstStyle/>
            <a:p>
              <a:pPr fontAlgn="auto">
                <a:spcBef>
                  <a:spcPts val="0"/>
                </a:spcBef>
                <a:spcAft>
                  <a:spcPts val="0"/>
                </a:spcAft>
                <a:defRPr/>
              </a:pPr>
              <a:endParaRPr lang="en-US">
                <a:solidFill>
                  <a:prstClr val="black"/>
                </a:solidFill>
                <a:latin typeface="Arial Narrow"/>
              </a:endParaRPr>
            </a:p>
          </p:txBody>
        </p:sp>
        <p:sp>
          <p:nvSpPr>
            <p:cNvPr id="11" name="Freeform 4"/>
            <p:cNvSpPr>
              <a:spLocks/>
            </p:cNvSpPr>
            <p:nvPr/>
          </p:nvSpPr>
          <p:spPr bwMode="auto">
            <a:xfrm>
              <a:off x="114379548" y="106355465"/>
              <a:ext cx="408375" cy="364497"/>
            </a:xfrm>
            <a:custGeom>
              <a:avLst/>
              <a:gdLst/>
              <a:ahLst/>
              <a:cxnLst>
                <a:cxn ang="0">
                  <a:pos x="77" y="81"/>
                </a:cxn>
                <a:cxn ang="0">
                  <a:pos x="10" y="38"/>
                </a:cxn>
                <a:cxn ang="0">
                  <a:pos x="15" y="0"/>
                </a:cxn>
                <a:cxn ang="0">
                  <a:pos x="4" y="47"/>
                </a:cxn>
                <a:cxn ang="0">
                  <a:pos x="71" y="91"/>
                </a:cxn>
                <a:cxn ang="0">
                  <a:pos x="109" y="61"/>
                </a:cxn>
                <a:cxn ang="0">
                  <a:pos x="77" y="81"/>
                </a:cxn>
              </a:cxnLst>
              <a:rect l="0" t="0" r="r" b="b"/>
              <a:pathLst>
                <a:path w="109" h="97">
                  <a:moveTo>
                    <a:pt x="77" y="81"/>
                  </a:moveTo>
                  <a:cubicBezTo>
                    <a:pt x="46" y="88"/>
                    <a:pt x="16" y="68"/>
                    <a:pt x="10" y="38"/>
                  </a:cubicBezTo>
                  <a:cubicBezTo>
                    <a:pt x="7" y="25"/>
                    <a:pt x="9" y="12"/>
                    <a:pt x="15" y="0"/>
                  </a:cubicBezTo>
                  <a:cubicBezTo>
                    <a:pt x="5" y="13"/>
                    <a:pt x="0" y="30"/>
                    <a:pt x="4" y="47"/>
                  </a:cubicBezTo>
                  <a:cubicBezTo>
                    <a:pt x="10" y="78"/>
                    <a:pt x="40" y="97"/>
                    <a:pt x="71" y="91"/>
                  </a:cubicBezTo>
                  <a:cubicBezTo>
                    <a:pt x="88" y="87"/>
                    <a:pt x="102" y="76"/>
                    <a:pt x="109" y="61"/>
                  </a:cubicBezTo>
                  <a:cubicBezTo>
                    <a:pt x="101" y="71"/>
                    <a:pt x="90" y="78"/>
                    <a:pt x="77" y="81"/>
                  </a:cubicBezTo>
                  <a:close/>
                </a:path>
              </a:pathLst>
            </a:custGeom>
            <a:gradFill rotWithShape="1">
              <a:gsLst>
                <a:gs pos="0">
                  <a:schemeClr val="accent3"/>
                </a:gs>
                <a:gs pos="100000">
                  <a:schemeClr val="accent1"/>
                </a:gs>
              </a:gsLst>
              <a:lin ang="2700000" scaled="1"/>
            </a:gradFill>
            <a:ln w="9525">
              <a:noFill/>
              <a:round/>
              <a:headEnd/>
              <a:tailEnd/>
            </a:ln>
            <a:effectLst/>
          </p:spPr>
          <p:txBody>
            <a:bodyPr/>
            <a:lstStyle/>
            <a:p>
              <a:pPr fontAlgn="auto">
                <a:spcBef>
                  <a:spcPts val="0"/>
                </a:spcBef>
                <a:spcAft>
                  <a:spcPts val="0"/>
                </a:spcAft>
                <a:defRPr/>
              </a:pPr>
              <a:endParaRPr lang="en-US">
                <a:solidFill>
                  <a:prstClr val="black"/>
                </a:solidFill>
                <a:latin typeface="Arial Narrow"/>
              </a:endParaRPr>
            </a:p>
          </p:txBody>
        </p:sp>
        <p:sp>
          <p:nvSpPr>
            <p:cNvPr id="13" name="Freeform 5"/>
            <p:cNvSpPr>
              <a:spLocks/>
            </p:cNvSpPr>
            <p:nvPr/>
          </p:nvSpPr>
          <p:spPr bwMode="auto">
            <a:xfrm>
              <a:off x="114421173" y="106295656"/>
              <a:ext cx="236250" cy="334028"/>
            </a:xfrm>
            <a:custGeom>
              <a:avLst/>
              <a:gdLst/>
              <a:ahLst/>
              <a:cxnLst>
                <a:cxn ang="0">
                  <a:pos x="34" y="78"/>
                </a:cxn>
                <a:cxn ang="0">
                  <a:pos x="21" y="18"/>
                </a:cxn>
                <a:cxn ang="0">
                  <a:pos x="45" y="0"/>
                </a:cxn>
                <a:cxn ang="0">
                  <a:pos x="13" y="20"/>
                </a:cxn>
                <a:cxn ang="0">
                  <a:pos x="26" y="80"/>
                </a:cxn>
                <a:cxn ang="0">
                  <a:pos x="63" y="85"/>
                </a:cxn>
                <a:cxn ang="0">
                  <a:pos x="34" y="78"/>
                </a:cxn>
              </a:cxnLst>
              <a:rect l="0" t="0" r="r" b="b"/>
              <a:pathLst>
                <a:path w="63" h="89">
                  <a:moveTo>
                    <a:pt x="34" y="78"/>
                  </a:moveTo>
                  <a:cubicBezTo>
                    <a:pt x="14" y="65"/>
                    <a:pt x="8" y="38"/>
                    <a:pt x="21" y="18"/>
                  </a:cubicBezTo>
                  <a:cubicBezTo>
                    <a:pt x="27" y="9"/>
                    <a:pt x="35" y="3"/>
                    <a:pt x="45" y="0"/>
                  </a:cubicBezTo>
                  <a:cubicBezTo>
                    <a:pt x="32" y="1"/>
                    <a:pt x="20" y="8"/>
                    <a:pt x="13" y="20"/>
                  </a:cubicBezTo>
                  <a:cubicBezTo>
                    <a:pt x="0" y="40"/>
                    <a:pt x="5" y="67"/>
                    <a:pt x="26" y="80"/>
                  </a:cubicBezTo>
                  <a:cubicBezTo>
                    <a:pt x="37" y="88"/>
                    <a:pt x="51" y="89"/>
                    <a:pt x="63" y="85"/>
                  </a:cubicBezTo>
                  <a:cubicBezTo>
                    <a:pt x="53" y="86"/>
                    <a:pt x="43" y="84"/>
                    <a:pt x="34" y="78"/>
                  </a:cubicBezTo>
                  <a:close/>
                </a:path>
              </a:pathLst>
            </a:custGeom>
            <a:gradFill rotWithShape="1">
              <a:gsLst>
                <a:gs pos="0">
                  <a:schemeClr val="accent2"/>
                </a:gs>
                <a:gs pos="100000">
                  <a:schemeClr val="accent3"/>
                </a:gs>
              </a:gsLst>
              <a:lin ang="18900000" scaled="1"/>
            </a:gradFill>
            <a:ln w="9525">
              <a:noFill/>
              <a:round/>
              <a:headEnd/>
              <a:tailEnd/>
            </a:ln>
            <a:effectLst/>
          </p:spPr>
          <p:txBody>
            <a:bodyPr/>
            <a:lstStyle/>
            <a:p>
              <a:pPr fontAlgn="auto">
                <a:spcBef>
                  <a:spcPts val="0"/>
                </a:spcBef>
                <a:spcAft>
                  <a:spcPts val="0"/>
                </a:spcAft>
                <a:defRPr/>
              </a:pPr>
              <a:endParaRPr lang="en-US">
                <a:solidFill>
                  <a:prstClr val="black"/>
                </a:solidFill>
                <a:latin typeface="Arial Narrow"/>
              </a:endParaRPr>
            </a:p>
          </p:txBody>
        </p:sp>
        <p:sp>
          <p:nvSpPr>
            <p:cNvPr id="14" name="Freeform 6"/>
            <p:cNvSpPr>
              <a:spLocks/>
            </p:cNvSpPr>
            <p:nvPr/>
          </p:nvSpPr>
          <p:spPr bwMode="auto">
            <a:xfrm>
              <a:off x="114458298" y="106280986"/>
              <a:ext cx="281250" cy="318229"/>
            </a:xfrm>
            <a:custGeom>
              <a:avLst/>
              <a:gdLst/>
              <a:ahLst/>
              <a:cxnLst>
                <a:cxn ang="0">
                  <a:pos x="12" y="60"/>
                </a:cxn>
                <a:cxn ang="0">
                  <a:pos x="46" y="7"/>
                </a:cxn>
                <a:cxn ang="0">
                  <a:pos x="75" y="11"/>
                </a:cxn>
                <a:cxn ang="0">
                  <a:pos x="38" y="3"/>
                </a:cxn>
                <a:cxn ang="0">
                  <a:pos x="5" y="55"/>
                </a:cxn>
                <a:cxn ang="0">
                  <a:pos x="28" y="85"/>
                </a:cxn>
                <a:cxn ang="0">
                  <a:pos x="12" y="60"/>
                </a:cxn>
              </a:cxnLst>
              <a:rect l="0" t="0" r="r" b="b"/>
              <a:pathLst>
                <a:path w="75" h="85">
                  <a:moveTo>
                    <a:pt x="12" y="60"/>
                  </a:moveTo>
                  <a:cubicBezTo>
                    <a:pt x="7" y="36"/>
                    <a:pt x="22" y="13"/>
                    <a:pt x="46" y="7"/>
                  </a:cubicBezTo>
                  <a:cubicBezTo>
                    <a:pt x="56" y="5"/>
                    <a:pt x="66" y="7"/>
                    <a:pt x="75" y="11"/>
                  </a:cubicBezTo>
                  <a:cubicBezTo>
                    <a:pt x="65" y="3"/>
                    <a:pt x="52" y="0"/>
                    <a:pt x="38" y="3"/>
                  </a:cubicBezTo>
                  <a:cubicBezTo>
                    <a:pt x="15" y="8"/>
                    <a:pt x="0" y="31"/>
                    <a:pt x="5" y="55"/>
                  </a:cubicBezTo>
                  <a:cubicBezTo>
                    <a:pt x="8" y="68"/>
                    <a:pt x="16" y="79"/>
                    <a:pt x="28" y="85"/>
                  </a:cubicBezTo>
                  <a:cubicBezTo>
                    <a:pt x="20" y="79"/>
                    <a:pt x="14" y="70"/>
                    <a:pt x="12" y="60"/>
                  </a:cubicBezTo>
                  <a:close/>
                </a:path>
              </a:pathLst>
            </a:custGeom>
            <a:gradFill rotWithShape="1">
              <a:gsLst>
                <a:gs pos="0">
                  <a:schemeClr val="accent2"/>
                </a:gs>
                <a:gs pos="100000">
                  <a:schemeClr val="accent3"/>
                </a:gs>
              </a:gsLst>
              <a:lin ang="18900000" scaled="1"/>
            </a:gradFill>
            <a:ln w="9525">
              <a:noFill/>
              <a:round/>
              <a:headEnd/>
              <a:tailEnd/>
            </a:ln>
            <a:effectLst/>
          </p:spPr>
          <p:txBody>
            <a:bodyPr/>
            <a:lstStyle/>
            <a:p>
              <a:pPr fontAlgn="auto">
                <a:spcBef>
                  <a:spcPts val="0"/>
                </a:spcBef>
                <a:spcAft>
                  <a:spcPts val="0"/>
                </a:spcAft>
                <a:defRPr/>
              </a:pPr>
              <a:endParaRPr lang="en-US">
                <a:solidFill>
                  <a:prstClr val="black"/>
                </a:solidFill>
                <a:latin typeface="Arial Narrow"/>
              </a:endParaRPr>
            </a:p>
          </p:txBody>
        </p:sp>
        <p:sp>
          <p:nvSpPr>
            <p:cNvPr id="15" name="Freeform 7"/>
            <p:cNvSpPr>
              <a:spLocks/>
            </p:cNvSpPr>
            <p:nvPr/>
          </p:nvSpPr>
          <p:spPr bwMode="auto">
            <a:xfrm>
              <a:off x="114525798" y="106344180"/>
              <a:ext cx="187875" cy="225694"/>
            </a:xfrm>
            <a:custGeom>
              <a:avLst/>
              <a:gdLst/>
              <a:ahLst/>
              <a:cxnLst>
                <a:cxn ang="0">
                  <a:pos x="10" y="43"/>
                </a:cxn>
                <a:cxn ang="0">
                  <a:pos x="30" y="5"/>
                </a:cxn>
                <a:cxn ang="0">
                  <a:pos x="50" y="6"/>
                </a:cxn>
                <a:cxn ang="0">
                  <a:pos x="25" y="3"/>
                </a:cxn>
                <a:cxn ang="0">
                  <a:pos x="5" y="41"/>
                </a:cxn>
                <a:cxn ang="0">
                  <a:pos x="22" y="60"/>
                </a:cxn>
                <a:cxn ang="0">
                  <a:pos x="10" y="43"/>
                </a:cxn>
              </a:cxnLst>
              <a:rect l="0" t="0" r="r" b="b"/>
              <a:pathLst>
                <a:path w="50" h="60">
                  <a:moveTo>
                    <a:pt x="10" y="43"/>
                  </a:moveTo>
                  <a:cubicBezTo>
                    <a:pt x="5" y="27"/>
                    <a:pt x="14" y="10"/>
                    <a:pt x="30" y="5"/>
                  </a:cubicBezTo>
                  <a:cubicBezTo>
                    <a:pt x="37" y="3"/>
                    <a:pt x="44" y="4"/>
                    <a:pt x="50" y="6"/>
                  </a:cubicBezTo>
                  <a:cubicBezTo>
                    <a:pt x="43" y="1"/>
                    <a:pt x="34" y="0"/>
                    <a:pt x="25" y="3"/>
                  </a:cubicBezTo>
                  <a:cubicBezTo>
                    <a:pt x="9" y="8"/>
                    <a:pt x="0" y="25"/>
                    <a:pt x="5" y="41"/>
                  </a:cubicBezTo>
                  <a:cubicBezTo>
                    <a:pt x="8" y="50"/>
                    <a:pt x="14" y="56"/>
                    <a:pt x="22" y="60"/>
                  </a:cubicBezTo>
                  <a:cubicBezTo>
                    <a:pt x="17" y="56"/>
                    <a:pt x="12" y="50"/>
                    <a:pt x="10" y="43"/>
                  </a:cubicBezTo>
                  <a:close/>
                </a:path>
              </a:pathLst>
            </a:custGeom>
            <a:gradFill rotWithShape="1">
              <a:gsLst>
                <a:gs pos="0">
                  <a:schemeClr val="accent1"/>
                </a:gs>
                <a:gs pos="100000">
                  <a:schemeClr val="accent3"/>
                </a:gs>
              </a:gsLst>
              <a:lin ang="18900000" scaled="1"/>
            </a:gradFill>
            <a:ln w="9525">
              <a:noFill/>
              <a:round/>
              <a:headEnd/>
              <a:tailEnd/>
            </a:ln>
            <a:effectLst/>
          </p:spPr>
          <p:txBody>
            <a:bodyPr/>
            <a:lstStyle/>
            <a:p>
              <a:pPr fontAlgn="auto">
                <a:spcBef>
                  <a:spcPts val="0"/>
                </a:spcBef>
                <a:spcAft>
                  <a:spcPts val="0"/>
                </a:spcAft>
                <a:defRPr/>
              </a:pPr>
              <a:endParaRPr lang="en-US">
                <a:solidFill>
                  <a:prstClr val="black"/>
                </a:solidFill>
                <a:latin typeface="Arial Narrow"/>
              </a:endParaRPr>
            </a:p>
          </p:txBody>
        </p:sp>
        <p:sp>
          <p:nvSpPr>
            <p:cNvPr id="16" name="Freeform 8"/>
            <p:cNvSpPr>
              <a:spLocks/>
            </p:cNvSpPr>
            <p:nvPr/>
          </p:nvSpPr>
          <p:spPr bwMode="auto">
            <a:xfrm>
              <a:off x="114551673" y="106344180"/>
              <a:ext cx="229500" cy="172657"/>
            </a:xfrm>
            <a:custGeom>
              <a:avLst/>
              <a:gdLst/>
              <a:ahLst/>
              <a:cxnLst>
                <a:cxn ang="0">
                  <a:pos x="7" y="26"/>
                </a:cxn>
                <a:cxn ang="0">
                  <a:pos x="48" y="13"/>
                </a:cxn>
                <a:cxn ang="0">
                  <a:pos x="61" y="28"/>
                </a:cxn>
                <a:cxn ang="0">
                  <a:pos x="46" y="7"/>
                </a:cxn>
                <a:cxn ang="0">
                  <a:pos x="5" y="20"/>
                </a:cxn>
                <a:cxn ang="0">
                  <a:pos x="4" y="46"/>
                </a:cxn>
                <a:cxn ang="0">
                  <a:pos x="7" y="26"/>
                </a:cxn>
              </a:cxnLst>
              <a:rect l="0" t="0" r="r" b="b"/>
              <a:pathLst>
                <a:path w="61" h="46">
                  <a:moveTo>
                    <a:pt x="7" y="26"/>
                  </a:moveTo>
                  <a:cubicBezTo>
                    <a:pt x="14" y="11"/>
                    <a:pt x="33" y="5"/>
                    <a:pt x="48" y="13"/>
                  </a:cubicBezTo>
                  <a:cubicBezTo>
                    <a:pt x="54" y="17"/>
                    <a:pt x="59" y="22"/>
                    <a:pt x="61" y="28"/>
                  </a:cubicBezTo>
                  <a:cubicBezTo>
                    <a:pt x="60" y="20"/>
                    <a:pt x="54" y="12"/>
                    <a:pt x="46" y="7"/>
                  </a:cubicBezTo>
                  <a:cubicBezTo>
                    <a:pt x="31" y="0"/>
                    <a:pt x="13" y="5"/>
                    <a:pt x="5" y="20"/>
                  </a:cubicBezTo>
                  <a:cubicBezTo>
                    <a:pt x="0" y="29"/>
                    <a:pt x="0" y="38"/>
                    <a:pt x="4" y="46"/>
                  </a:cubicBezTo>
                  <a:cubicBezTo>
                    <a:pt x="2" y="40"/>
                    <a:pt x="3" y="32"/>
                    <a:pt x="7" y="26"/>
                  </a:cubicBezTo>
                  <a:close/>
                </a:path>
              </a:pathLst>
            </a:custGeom>
            <a:gradFill rotWithShape="1">
              <a:gsLst>
                <a:gs pos="0">
                  <a:schemeClr val="accent1"/>
                </a:gs>
                <a:gs pos="100000">
                  <a:schemeClr val="accent3"/>
                </a:gs>
              </a:gsLst>
              <a:lin ang="18900000" scaled="1"/>
            </a:gradFill>
            <a:ln w="9525">
              <a:noFill/>
              <a:round/>
              <a:headEnd/>
              <a:tailEnd/>
            </a:ln>
            <a:effectLst/>
          </p:spPr>
          <p:txBody>
            <a:bodyPr/>
            <a:lstStyle/>
            <a:p>
              <a:pPr fontAlgn="auto">
                <a:spcBef>
                  <a:spcPts val="0"/>
                </a:spcBef>
                <a:spcAft>
                  <a:spcPts val="0"/>
                </a:spcAft>
                <a:defRPr/>
              </a:pPr>
              <a:endParaRPr lang="en-US">
                <a:solidFill>
                  <a:prstClr val="black"/>
                </a:solidFill>
                <a:latin typeface="Arial Narrow"/>
              </a:endParaRPr>
            </a:p>
          </p:txBody>
        </p:sp>
      </p:grpSp>
    </p:spTree>
    <p:extLst>
      <p:ext uri="{BB962C8B-B14F-4D97-AF65-F5344CB8AC3E}">
        <p14:creationId xmlns:p14="http://schemas.microsoft.com/office/powerpoint/2010/main" val="3547962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1371600" y="795336"/>
            <a:ext cx="6553200" cy="5681663"/>
          </a:xfrm>
        </p:spPr>
        <p:txBody>
          <a:bodyPr>
            <a:noAutofit/>
          </a:bodyPr>
          <a:lstStyle/>
          <a:p>
            <a:pPr>
              <a:defRPr/>
            </a:pPr>
            <a:r>
              <a:rPr lang="ru-RU" sz="1800" b="1" dirty="0" smtClean="0"/>
              <a:t>                 В </a:t>
            </a:r>
            <a:r>
              <a:rPr lang="ru-RU" sz="1800" b="1" dirty="0"/>
              <a:t>национальных законодательствах могут помещаться положения, которые влияют на определение «ответственного» Страхователя. </a:t>
            </a:r>
            <a:endParaRPr lang="ru-RU" sz="1800" b="1" dirty="0" smtClean="0"/>
          </a:p>
          <a:p>
            <a:pPr>
              <a:defRPr/>
            </a:pPr>
            <a:r>
              <a:rPr lang="ru-RU" sz="1800" b="1" dirty="0"/>
              <a:t> </a:t>
            </a:r>
            <a:r>
              <a:rPr lang="ru-RU" sz="1800" b="1" dirty="0" smtClean="0"/>
              <a:t>                Так</a:t>
            </a:r>
            <a:r>
              <a:rPr lang="ru-RU" sz="1800" b="1" dirty="0"/>
              <a:t>, суды США разработали систему «тройного условия». В соответствии с этой системой истец может сам указать, какой из периодов наиболее отвечает его случаю — время нанесения вреда, время выявления вреда или период между ними.</a:t>
            </a:r>
          </a:p>
        </p:txBody>
      </p:sp>
      <p:grpSp>
        <p:nvGrpSpPr>
          <p:cNvPr id="7" name="Group 2"/>
          <p:cNvGrpSpPr>
            <a:grpSpLocks/>
          </p:cNvGrpSpPr>
          <p:nvPr/>
        </p:nvGrpSpPr>
        <p:grpSpPr bwMode="auto">
          <a:xfrm>
            <a:off x="8077200" y="304800"/>
            <a:ext cx="635000" cy="685800"/>
            <a:chOff x="114379548" y="106280986"/>
            <a:chExt cx="450000" cy="487500"/>
          </a:xfrm>
        </p:grpSpPr>
        <p:sp>
          <p:nvSpPr>
            <p:cNvPr id="8" name="Freeform 3"/>
            <p:cNvSpPr>
              <a:spLocks/>
            </p:cNvSpPr>
            <p:nvPr/>
          </p:nvSpPr>
          <p:spPr bwMode="auto">
            <a:xfrm>
              <a:off x="114398673" y="106461542"/>
              <a:ext cx="430875" cy="306944"/>
            </a:xfrm>
            <a:custGeom>
              <a:avLst/>
              <a:gdLst/>
              <a:ahLst/>
              <a:cxnLst>
                <a:cxn ang="0">
                  <a:pos x="101" y="37"/>
                </a:cxn>
                <a:cxn ang="0">
                  <a:pos x="23" y="54"/>
                </a:cxn>
                <a:cxn ang="0">
                  <a:pos x="0" y="24"/>
                </a:cxn>
                <a:cxn ang="0">
                  <a:pos x="26" y="65"/>
                </a:cxn>
                <a:cxn ang="0">
                  <a:pos x="103" y="48"/>
                </a:cxn>
                <a:cxn ang="0">
                  <a:pos x="110" y="0"/>
                </a:cxn>
                <a:cxn ang="0">
                  <a:pos x="101" y="37"/>
                </a:cxn>
              </a:cxnLst>
              <a:rect l="0" t="0" r="r" b="b"/>
              <a:pathLst>
                <a:path w="115" h="82">
                  <a:moveTo>
                    <a:pt x="101" y="37"/>
                  </a:moveTo>
                  <a:cubicBezTo>
                    <a:pt x="84" y="64"/>
                    <a:pt x="49" y="71"/>
                    <a:pt x="23" y="54"/>
                  </a:cubicBezTo>
                  <a:cubicBezTo>
                    <a:pt x="12" y="47"/>
                    <a:pt x="4" y="36"/>
                    <a:pt x="0" y="24"/>
                  </a:cubicBezTo>
                  <a:cubicBezTo>
                    <a:pt x="2" y="40"/>
                    <a:pt x="11" y="56"/>
                    <a:pt x="26" y="65"/>
                  </a:cubicBezTo>
                  <a:cubicBezTo>
                    <a:pt x="52" y="82"/>
                    <a:pt x="87" y="75"/>
                    <a:pt x="103" y="48"/>
                  </a:cubicBezTo>
                  <a:cubicBezTo>
                    <a:pt x="113" y="34"/>
                    <a:pt x="115" y="16"/>
                    <a:pt x="110" y="0"/>
                  </a:cubicBezTo>
                  <a:cubicBezTo>
                    <a:pt x="111" y="13"/>
                    <a:pt x="108" y="26"/>
                    <a:pt x="101" y="37"/>
                  </a:cubicBezTo>
                  <a:close/>
                </a:path>
              </a:pathLst>
            </a:custGeom>
            <a:gradFill rotWithShape="1">
              <a:gsLst>
                <a:gs pos="0">
                  <a:schemeClr val="accent3"/>
                </a:gs>
                <a:gs pos="100000">
                  <a:schemeClr val="accent1"/>
                </a:gs>
              </a:gsLst>
              <a:lin ang="2700000" scaled="1"/>
            </a:gradFill>
            <a:ln w="9525">
              <a:noFill/>
              <a:round/>
              <a:headEnd/>
              <a:tailEnd/>
            </a:ln>
            <a:effectLst/>
          </p:spPr>
          <p:txBody>
            <a:bodyPr/>
            <a:lstStyle/>
            <a:p>
              <a:pPr fontAlgn="auto">
                <a:spcBef>
                  <a:spcPts val="0"/>
                </a:spcBef>
                <a:spcAft>
                  <a:spcPts val="0"/>
                </a:spcAft>
                <a:defRPr/>
              </a:pPr>
              <a:endParaRPr lang="en-US">
                <a:solidFill>
                  <a:prstClr val="black"/>
                </a:solidFill>
                <a:latin typeface="Arial Narrow"/>
              </a:endParaRPr>
            </a:p>
          </p:txBody>
        </p:sp>
        <p:sp>
          <p:nvSpPr>
            <p:cNvPr id="10" name="Freeform 4"/>
            <p:cNvSpPr>
              <a:spLocks/>
            </p:cNvSpPr>
            <p:nvPr/>
          </p:nvSpPr>
          <p:spPr bwMode="auto">
            <a:xfrm>
              <a:off x="114379548" y="106355465"/>
              <a:ext cx="408375" cy="364497"/>
            </a:xfrm>
            <a:custGeom>
              <a:avLst/>
              <a:gdLst/>
              <a:ahLst/>
              <a:cxnLst>
                <a:cxn ang="0">
                  <a:pos x="77" y="81"/>
                </a:cxn>
                <a:cxn ang="0">
                  <a:pos x="10" y="38"/>
                </a:cxn>
                <a:cxn ang="0">
                  <a:pos x="15" y="0"/>
                </a:cxn>
                <a:cxn ang="0">
                  <a:pos x="4" y="47"/>
                </a:cxn>
                <a:cxn ang="0">
                  <a:pos x="71" y="91"/>
                </a:cxn>
                <a:cxn ang="0">
                  <a:pos x="109" y="61"/>
                </a:cxn>
                <a:cxn ang="0">
                  <a:pos x="77" y="81"/>
                </a:cxn>
              </a:cxnLst>
              <a:rect l="0" t="0" r="r" b="b"/>
              <a:pathLst>
                <a:path w="109" h="97">
                  <a:moveTo>
                    <a:pt x="77" y="81"/>
                  </a:moveTo>
                  <a:cubicBezTo>
                    <a:pt x="46" y="88"/>
                    <a:pt x="16" y="68"/>
                    <a:pt x="10" y="38"/>
                  </a:cubicBezTo>
                  <a:cubicBezTo>
                    <a:pt x="7" y="25"/>
                    <a:pt x="9" y="12"/>
                    <a:pt x="15" y="0"/>
                  </a:cubicBezTo>
                  <a:cubicBezTo>
                    <a:pt x="5" y="13"/>
                    <a:pt x="0" y="30"/>
                    <a:pt x="4" y="47"/>
                  </a:cubicBezTo>
                  <a:cubicBezTo>
                    <a:pt x="10" y="78"/>
                    <a:pt x="40" y="97"/>
                    <a:pt x="71" y="91"/>
                  </a:cubicBezTo>
                  <a:cubicBezTo>
                    <a:pt x="88" y="87"/>
                    <a:pt x="102" y="76"/>
                    <a:pt x="109" y="61"/>
                  </a:cubicBezTo>
                  <a:cubicBezTo>
                    <a:pt x="101" y="71"/>
                    <a:pt x="90" y="78"/>
                    <a:pt x="77" y="81"/>
                  </a:cubicBezTo>
                  <a:close/>
                </a:path>
              </a:pathLst>
            </a:custGeom>
            <a:gradFill rotWithShape="1">
              <a:gsLst>
                <a:gs pos="0">
                  <a:schemeClr val="accent3"/>
                </a:gs>
                <a:gs pos="100000">
                  <a:schemeClr val="accent1"/>
                </a:gs>
              </a:gsLst>
              <a:lin ang="2700000" scaled="1"/>
            </a:gradFill>
            <a:ln w="9525">
              <a:noFill/>
              <a:round/>
              <a:headEnd/>
              <a:tailEnd/>
            </a:ln>
            <a:effectLst/>
          </p:spPr>
          <p:txBody>
            <a:bodyPr/>
            <a:lstStyle/>
            <a:p>
              <a:pPr fontAlgn="auto">
                <a:spcBef>
                  <a:spcPts val="0"/>
                </a:spcBef>
                <a:spcAft>
                  <a:spcPts val="0"/>
                </a:spcAft>
                <a:defRPr/>
              </a:pPr>
              <a:endParaRPr lang="en-US">
                <a:solidFill>
                  <a:prstClr val="black"/>
                </a:solidFill>
                <a:latin typeface="Arial Narrow"/>
              </a:endParaRPr>
            </a:p>
          </p:txBody>
        </p:sp>
        <p:sp>
          <p:nvSpPr>
            <p:cNvPr id="11" name="Freeform 5"/>
            <p:cNvSpPr>
              <a:spLocks/>
            </p:cNvSpPr>
            <p:nvPr/>
          </p:nvSpPr>
          <p:spPr bwMode="auto">
            <a:xfrm>
              <a:off x="114421173" y="106295656"/>
              <a:ext cx="236250" cy="334028"/>
            </a:xfrm>
            <a:custGeom>
              <a:avLst/>
              <a:gdLst/>
              <a:ahLst/>
              <a:cxnLst>
                <a:cxn ang="0">
                  <a:pos x="34" y="78"/>
                </a:cxn>
                <a:cxn ang="0">
                  <a:pos x="21" y="18"/>
                </a:cxn>
                <a:cxn ang="0">
                  <a:pos x="45" y="0"/>
                </a:cxn>
                <a:cxn ang="0">
                  <a:pos x="13" y="20"/>
                </a:cxn>
                <a:cxn ang="0">
                  <a:pos x="26" y="80"/>
                </a:cxn>
                <a:cxn ang="0">
                  <a:pos x="63" y="85"/>
                </a:cxn>
                <a:cxn ang="0">
                  <a:pos x="34" y="78"/>
                </a:cxn>
              </a:cxnLst>
              <a:rect l="0" t="0" r="r" b="b"/>
              <a:pathLst>
                <a:path w="63" h="89">
                  <a:moveTo>
                    <a:pt x="34" y="78"/>
                  </a:moveTo>
                  <a:cubicBezTo>
                    <a:pt x="14" y="65"/>
                    <a:pt x="8" y="38"/>
                    <a:pt x="21" y="18"/>
                  </a:cubicBezTo>
                  <a:cubicBezTo>
                    <a:pt x="27" y="9"/>
                    <a:pt x="35" y="3"/>
                    <a:pt x="45" y="0"/>
                  </a:cubicBezTo>
                  <a:cubicBezTo>
                    <a:pt x="32" y="1"/>
                    <a:pt x="20" y="8"/>
                    <a:pt x="13" y="20"/>
                  </a:cubicBezTo>
                  <a:cubicBezTo>
                    <a:pt x="0" y="40"/>
                    <a:pt x="5" y="67"/>
                    <a:pt x="26" y="80"/>
                  </a:cubicBezTo>
                  <a:cubicBezTo>
                    <a:pt x="37" y="88"/>
                    <a:pt x="51" y="89"/>
                    <a:pt x="63" y="85"/>
                  </a:cubicBezTo>
                  <a:cubicBezTo>
                    <a:pt x="53" y="86"/>
                    <a:pt x="43" y="84"/>
                    <a:pt x="34" y="78"/>
                  </a:cubicBezTo>
                  <a:close/>
                </a:path>
              </a:pathLst>
            </a:custGeom>
            <a:gradFill rotWithShape="1">
              <a:gsLst>
                <a:gs pos="0">
                  <a:schemeClr val="accent2"/>
                </a:gs>
                <a:gs pos="100000">
                  <a:schemeClr val="accent3"/>
                </a:gs>
              </a:gsLst>
              <a:lin ang="18900000" scaled="1"/>
            </a:gradFill>
            <a:ln w="9525">
              <a:noFill/>
              <a:round/>
              <a:headEnd/>
              <a:tailEnd/>
            </a:ln>
            <a:effectLst/>
          </p:spPr>
          <p:txBody>
            <a:bodyPr/>
            <a:lstStyle/>
            <a:p>
              <a:pPr fontAlgn="auto">
                <a:spcBef>
                  <a:spcPts val="0"/>
                </a:spcBef>
                <a:spcAft>
                  <a:spcPts val="0"/>
                </a:spcAft>
                <a:defRPr/>
              </a:pPr>
              <a:endParaRPr lang="en-US">
                <a:solidFill>
                  <a:prstClr val="black"/>
                </a:solidFill>
                <a:latin typeface="Arial Narrow"/>
              </a:endParaRPr>
            </a:p>
          </p:txBody>
        </p:sp>
        <p:sp>
          <p:nvSpPr>
            <p:cNvPr id="12" name="Freeform 6"/>
            <p:cNvSpPr>
              <a:spLocks/>
            </p:cNvSpPr>
            <p:nvPr/>
          </p:nvSpPr>
          <p:spPr bwMode="auto">
            <a:xfrm>
              <a:off x="114458298" y="106280986"/>
              <a:ext cx="281250" cy="318229"/>
            </a:xfrm>
            <a:custGeom>
              <a:avLst/>
              <a:gdLst/>
              <a:ahLst/>
              <a:cxnLst>
                <a:cxn ang="0">
                  <a:pos x="12" y="60"/>
                </a:cxn>
                <a:cxn ang="0">
                  <a:pos x="46" y="7"/>
                </a:cxn>
                <a:cxn ang="0">
                  <a:pos x="75" y="11"/>
                </a:cxn>
                <a:cxn ang="0">
                  <a:pos x="38" y="3"/>
                </a:cxn>
                <a:cxn ang="0">
                  <a:pos x="5" y="55"/>
                </a:cxn>
                <a:cxn ang="0">
                  <a:pos x="28" y="85"/>
                </a:cxn>
                <a:cxn ang="0">
                  <a:pos x="12" y="60"/>
                </a:cxn>
              </a:cxnLst>
              <a:rect l="0" t="0" r="r" b="b"/>
              <a:pathLst>
                <a:path w="75" h="85">
                  <a:moveTo>
                    <a:pt x="12" y="60"/>
                  </a:moveTo>
                  <a:cubicBezTo>
                    <a:pt x="7" y="36"/>
                    <a:pt x="22" y="13"/>
                    <a:pt x="46" y="7"/>
                  </a:cubicBezTo>
                  <a:cubicBezTo>
                    <a:pt x="56" y="5"/>
                    <a:pt x="66" y="7"/>
                    <a:pt x="75" y="11"/>
                  </a:cubicBezTo>
                  <a:cubicBezTo>
                    <a:pt x="65" y="3"/>
                    <a:pt x="52" y="0"/>
                    <a:pt x="38" y="3"/>
                  </a:cubicBezTo>
                  <a:cubicBezTo>
                    <a:pt x="15" y="8"/>
                    <a:pt x="0" y="31"/>
                    <a:pt x="5" y="55"/>
                  </a:cubicBezTo>
                  <a:cubicBezTo>
                    <a:pt x="8" y="68"/>
                    <a:pt x="16" y="79"/>
                    <a:pt x="28" y="85"/>
                  </a:cubicBezTo>
                  <a:cubicBezTo>
                    <a:pt x="20" y="79"/>
                    <a:pt x="14" y="70"/>
                    <a:pt x="12" y="60"/>
                  </a:cubicBezTo>
                  <a:close/>
                </a:path>
              </a:pathLst>
            </a:custGeom>
            <a:gradFill rotWithShape="1">
              <a:gsLst>
                <a:gs pos="0">
                  <a:schemeClr val="accent2"/>
                </a:gs>
                <a:gs pos="100000">
                  <a:schemeClr val="accent3"/>
                </a:gs>
              </a:gsLst>
              <a:lin ang="18900000" scaled="1"/>
            </a:gradFill>
            <a:ln w="9525">
              <a:noFill/>
              <a:round/>
              <a:headEnd/>
              <a:tailEnd/>
            </a:ln>
            <a:effectLst/>
          </p:spPr>
          <p:txBody>
            <a:bodyPr/>
            <a:lstStyle/>
            <a:p>
              <a:pPr fontAlgn="auto">
                <a:spcBef>
                  <a:spcPts val="0"/>
                </a:spcBef>
                <a:spcAft>
                  <a:spcPts val="0"/>
                </a:spcAft>
                <a:defRPr/>
              </a:pPr>
              <a:endParaRPr lang="en-US">
                <a:solidFill>
                  <a:prstClr val="black"/>
                </a:solidFill>
                <a:latin typeface="Arial Narrow"/>
              </a:endParaRPr>
            </a:p>
          </p:txBody>
        </p:sp>
        <p:sp>
          <p:nvSpPr>
            <p:cNvPr id="14" name="Freeform 7"/>
            <p:cNvSpPr>
              <a:spLocks/>
            </p:cNvSpPr>
            <p:nvPr/>
          </p:nvSpPr>
          <p:spPr bwMode="auto">
            <a:xfrm>
              <a:off x="114525798" y="106344180"/>
              <a:ext cx="187875" cy="225694"/>
            </a:xfrm>
            <a:custGeom>
              <a:avLst/>
              <a:gdLst/>
              <a:ahLst/>
              <a:cxnLst>
                <a:cxn ang="0">
                  <a:pos x="10" y="43"/>
                </a:cxn>
                <a:cxn ang="0">
                  <a:pos x="30" y="5"/>
                </a:cxn>
                <a:cxn ang="0">
                  <a:pos x="50" y="6"/>
                </a:cxn>
                <a:cxn ang="0">
                  <a:pos x="25" y="3"/>
                </a:cxn>
                <a:cxn ang="0">
                  <a:pos x="5" y="41"/>
                </a:cxn>
                <a:cxn ang="0">
                  <a:pos x="22" y="60"/>
                </a:cxn>
                <a:cxn ang="0">
                  <a:pos x="10" y="43"/>
                </a:cxn>
              </a:cxnLst>
              <a:rect l="0" t="0" r="r" b="b"/>
              <a:pathLst>
                <a:path w="50" h="60">
                  <a:moveTo>
                    <a:pt x="10" y="43"/>
                  </a:moveTo>
                  <a:cubicBezTo>
                    <a:pt x="5" y="27"/>
                    <a:pt x="14" y="10"/>
                    <a:pt x="30" y="5"/>
                  </a:cubicBezTo>
                  <a:cubicBezTo>
                    <a:pt x="37" y="3"/>
                    <a:pt x="44" y="4"/>
                    <a:pt x="50" y="6"/>
                  </a:cubicBezTo>
                  <a:cubicBezTo>
                    <a:pt x="43" y="1"/>
                    <a:pt x="34" y="0"/>
                    <a:pt x="25" y="3"/>
                  </a:cubicBezTo>
                  <a:cubicBezTo>
                    <a:pt x="9" y="8"/>
                    <a:pt x="0" y="25"/>
                    <a:pt x="5" y="41"/>
                  </a:cubicBezTo>
                  <a:cubicBezTo>
                    <a:pt x="8" y="50"/>
                    <a:pt x="14" y="56"/>
                    <a:pt x="22" y="60"/>
                  </a:cubicBezTo>
                  <a:cubicBezTo>
                    <a:pt x="17" y="56"/>
                    <a:pt x="12" y="50"/>
                    <a:pt x="10" y="43"/>
                  </a:cubicBezTo>
                  <a:close/>
                </a:path>
              </a:pathLst>
            </a:custGeom>
            <a:gradFill rotWithShape="1">
              <a:gsLst>
                <a:gs pos="0">
                  <a:schemeClr val="accent1"/>
                </a:gs>
                <a:gs pos="100000">
                  <a:schemeClr val="accent3"/>
                </a:gs>
              </a:gsLst>
              <a:lin ang="18900000" scaled="1"/>
            </a:gradFill>
            <a:ln w="9525">
              <a:noFill/>
              <a:round/>
              <a:headEnd/>
              <a:tailEnd/>
            </a:ln>
            <a:effectLst/>
          </p:spPr>
          <p:txBody>
            <a:bodyPr/>
            <a:lstStyle/>
            <a:p>
              <a:pPr fontAlgn="auto">
                <a:spcBef>
                  <a:spcPts val="0"/>
                </a:spcBef>
                <a:spcAft>
                  <a:spcPts val="0"/>
                </a:spcAft>
                <a:defRPr/>
              </a:pPr>
              <a:endParaRPr lang="en-US">
                <a:solidFill>
                  <a:prstClr val="black"/>
                </a:solidFill>
                <a:latin typeface="Arial Narrow"/>
              </a:endParaRPr>
            </a:p>
          </p:txBody>
        </p:sp>
        <p:sp>
          <p:nvSpPr>
            <p:cNvPr id="15" name="Freeform 8"/>
            <p:cNvSpPr>
              <a:spLocks/>
            </p:cNvSpPr>
            <p:nvPr/>
          </p:nvSpPr>
          <p:spPr bwMode="auto">
            <a:xfrm>
              <a:off x="114551673" y="106344180"/>
              <a:ext cx="229500" cy="172657"/>
            </a:xfrm>
            <a:custGeom>
              <a:avLst/>
              <a:gdLst/>
              <a:ahLst/>
              <a:cxnLst>
                <a:cxn ang="0">
                  <a:pos x="7" y="26"/>
                </a:cxn>
                <a:cxn ang="0">
                  <a:pos x="48" y="13"/>
                </a:cxn>
                <a:cxn ang="0">
                  <a:pos x="61" y="28"/>
                </a:cxn>
                <a:cxn ang="0">
                  <a:pos x="46" y="7"/>
                </a:cxn>
                <a:cxn ang="0">
                  <a:pos x="5" y="20"/>
                </a:cxn>
                <a:cxn ang="0">
                  <a:pos x="4" y="46"/>
                </a:cxn>
                <a:cxn ang="0">
                  <a:pos x="7" y="26"/>
                </a:cxn>
              </a:cxnLst>
              <a:rect l="0" t="0" r="r" b="b"/>
              <a:pathLst>
                <a:path w="61" h="46">
                  <a:moveTo>
                    <a:pt x="7" y="26"/>
                  </a:moveTo>
                  <a:cubicBezTo>
                    <a:pt x="14" y="11"/>
                    <a:pt x="33" y="5"/>
                    <a:pt x="48" y="13"/>
                  </a:cubicBezTo>
                  <a:cubicBezTo>
                    <a:pt x="54" y="17"/>
                    <a:pt x="59" y="22"/>
                    <a:pt x="61" y="28"/>
                  </a:cubicBezTo>
                  <a:cubicBezTo>
                    <a:pt x="60" y="20"/>
                    <a:pt x="54" y="12"/>
                    <a:pt x="46" y="7"/>
                  </a:cubicBezTo>
                  <a:cubicBezTo>
                    <a:pt x="31" y="0"/>
                    <a:pt x="13" y="5"/>
                    <a:pt x="5" y="20"/>
                  </a:cubicBezTo>
                  <a:cubicBezTo>
                    <a:pt x="0" y="29"/>
                    <a:pt x="0" y="38"/>
                    <a:pt x="4" y="46"/>
                  </a:cubicBezTo>
                  <a:cubicBezTo>
                    <a:pt x="2" y="40"/>
                    <a:pt x="3" y="32"/>
                    <a:pt x="7" y="26"/>
                  </a:cubicBezTo>
                  <a:close/>
                </a:path>
              </a:pathLst>
            </a:custGeom>
            <a:gradFill rotWithShape="1">
              <a:gsLst>
                <a:gs pos="0">
                  <a:schemeClr val="accent1"/>
                </a:gs>
                <a:gs pos="100000">
                  <a:schemeClr val="accent3"/>
                </a:gs>
              </a:gsLst>
              <a:lin ang="18900000" scaled="1"/>
            </a:gradFill>
            <a:ln w="9525">
              <a:noFill/>
              <a:round/>
              <a:headEnd/>
              <a:tailEnd/>
            </a:ln>
            <a:effectLst/>
          </p:spPr>
          <p:txBody>
            <a:bodyPr/>
            <a:lstStyle/>
            <a:p>
              <a:pPr fontAlgn="auto">
                <a:spcBef>
                  <a:spcPts val="0"/>
                </a:spcBef>
                <a:spcAft>
                  <a:spcPts val="0"/>
                </a:spcAft>
                <a:defRPr/>
              </a:pPr>
              <a:endParaRPr lang="en-US">
                <a:solidFill>
                  <a:prstClr val="black"/>
                </a:solidFill>
                <a:latin typeface="Arial Narrow"/>
              </a:endParaRPr>
            </a:p>
          </p:txBody>
        </p:sp>
      </p:grpSp>
      <p:pic>
        <p:nvPicPr>
          <p:cNvPr id="1026" name="Picture 2" descr="http://vizhevske.ru/uploads/images/00/00/01/2014/07/23/41711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276600"/>
            <a:ext cx="5105400" cy="31908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016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1447800" y="2286000"/>
            <a:ext cx="6477000" cy="3352800"/>
          </a:xfrm>
        </p:spPr>
        <p:txBody>
          <a:bodyPr>
            <a:normAutofit fontScale="77500" lnSpcReduction="20000"/>
          </a:bodyPr>
          <a:lstStyle/>
          <a:p>
            <a:pPr marL="0" indent="0">
              <a:buNone/>
            </a:pPr>
            <a:r>
              <a:rPr lang="ru-RU" dirty="0"/>
              <a:t>Особенности страхования ответственности: </a:t>
            </a:r>
          </a:p>
          <a:p>
            <a:r>
              <a:rPr lang="ru-RU" dirty="0"/>
              <a:t>Имущественный, компенсационный характер: лицо, которое нанесло вред жизни, здоровью или имуществу третьих лиц, обязано полностью возместить убытки потерпевшей стороне. </a:t>
            </a:r>
          </a:p>
          <a:p>
            <a:r>
              <a:rPr lang="ru-RU" dirty="0"/>
              <a:t>Третьи лица - неопределенный круг лиц, которым Страхователь может нанести имущественный вред.</a:t>
            </a:r>
          </a:p>
          <a:p>
            <a:r>
              <a:rPr lang="ru-RU" dirty="0"/>
              <a:t>Страховая сумма устанавливается по соглашению сторон и часто называется лимитом ответственности.</a:t>
            </a:r>
          </a:p>
        </p:txBody>
      </p:sp>
      <p:sp>
        <p:nvSpPr>
          <p:cNvPr id="9" name="Subtitle 8"/>
          <p:cNvSpPr>
            <a:spLocks noGrp="1"/>
          </p:cNvSpPr>
          <p:nvPr>
            <p:ph type="subTitle" idx="11"/>
          </p:nvPr>
        </p:nvSpPr>
        <p:spPr>
          <a:xfrm>
            <a:off x="1447800" y="409575"/>
            <a:ext cx="6477000" cy="1724025"/>
          </a:xfrm>
        </p:spPr>
        <p:txBody>
          <a:bodyPr>
            <a:normAutofit fontScale="92500" lnSpcReduction="10000"/>
          </a:bodyPr>
          <a:lstStyle/>
          <a:p>
            <a:r>
              <a:rPr lang="ru-RU" b="1" dirty="0">
                <a:solidFill>
                  <a:srgbClr val="002060"/>
                </a:solidFill>
              </a:rPr>
              <a:t>Страхование ответственности </a:t>
            </a:r>
            <a:r>
              <a:rPr lang="ru-RU" dirty="0"/>
              <a:t>- предоставление страховой защиты на случай предъявления Страхователю третьими лицами требований, заявленных согласно с нормами действующего законодательства относительно возмещения имущественного вреда.</a:t>
            </a:r>
            <a:endParaRPr lang="en-US" dirty="0"/>
          </a:p>
        </p:txBody>
      </p:sp>
      <p:grpSp>
        <p:nvGrpSpPr>
          <p:cNvPr id="6" name="Group 2"/>
          <p:cNvGrpSpPr>
            <a:grpSpLocks/>
          </p:cNvGrpSpPr>
          <p:nvPr/>
        </p:nvGrpSpPr>
        <p:grpSpPr bwMode="auto">
          <a:xfrm>
            <a:off x="8077200" y="304800"/>
            <a:ext cx="635000" cy="685800"/>
            <a:chOff x="114379548" y="106280986"/>
            <a:chExt cx="450000" cy="487500"/>
          </a:xfrm>
        </p:grpSpPr>
        <p:sp>
          <p:nvSpPr>
            <p:cNvPr id="7" name="Freeform 3"/>
            <p:cNvSpPr>
              <a:spLocks/>
            </p:cNvSpPr>
            <p:nvPr/>
          </p:nvSpPr>
          <p:spPr bwMode="auto">
            <a:xfrm>
              <a:off x="114398673" y="106461542"/>
              <a:ext cx="430875" cy="306944"/>
            </a:xfrm>
            <a:custGeom>
              <a:avLst/>
              <a:gdLst/>
              <a:ahLst/>
              <a:cxnLst>
                <a:cxn ang="0">
                  <a:pos x="101" y="37"/>
                </a:cxn>
                <a:cxn ang="0">
                  <a:pos x="23" y="54"/>
                </a:cxn>
                <a:cxn ang="0">
                  <a:pos x="0" y="24"/>
                </a:cxn>
                <a:cxn ang="0">
                  <a:pos x="26" y="65"/>
                </a:cxn>
                <a:cxn ang="0">
                  <a:pos x="103" y="48"/>
                </a:cxn>
                <a:cxn ang="0">
                  <a:pos x="110" y="0"/>
                </a:cxn>
                <a:cxn ang="0">
                  <a:pos x="101" y="37"/>
                </a:cxn>
              </a:cxnLst>
              <a:rect l="0" t="0" r="r" b="b"/>
              <a:pathLst>
                <a:path w="115" h="82">
                  <a:moveTo>
                    <a:pt x="101" y="37"/>
                  </a:moveTo>
                  <a:cubicBezTo>
                    <a:pt x="84" y="64"/>
                    <a:pt x="49" y="71"/>
                    <a:pt x="23" y="54"/>
                  </a:cubicBezTo>
                  <a:cubicBezTo>
                    <a:pt x="12" y="47"/>
                    <a:pt x="4" y="36"/>
                    <a:pt x="0" y="24"/>
                  </a:cubicBezTo>
                  <a:cubicBezTo>
                    <a:pt x="2" y="40"/>
                    <a:pt x="11" y="56"/>
                    <a:pt x="26" y="65"/>
                  </a:cubicBezTo>
                  <a:cubicBezTo>
                    <a:pt x="52" y="82"/>
                    <a:pt x="87" y="75"/>
                    <a:pt x="103" y="48"/>
                  </a:cubicBezTo>
                  <a:cubicBezTo>
                    <a:pt x="113" y="34"/>
                    <a:pt x="115" y="16"/>
                    <a:pt x="110" y="0"/>
                  </a:cubicBezTo>
                  <a:cubicBezTo>
                    <a:pt x="111" y="13"/>
                    <a:pt x="108" y="26"/>
                    <a:pt x="101" y="37"/>
                  </a:cubicBezTo>
                  <a:close/>
                </a:path>
              </a:pathLst>
            </a:custGeom>
            <a:gradFill rotWithShape="1">
              <a:gsLst>
                <a:gs pos="0">
                  <a:schemeClr val="accent3"/>
                </a:gs>
                <a:gs pos="100000">
                  <a:schemeClr val="accent1"/>
                </a:gs>
              </a:gsLst>
              <a:lin ang="27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11" name="Freeform 4"/>
            <p:cNvSpPr>
              <a:spLocks/>
            </p:cNvSpPr>
            <p:nvPr/>
          </p:nvSpPr>
          <p:spPr bwMode="auto">
            <a:xfrm>
              <a:off x="114379548" y="106355465"/>
              <a:ext cx="408375" cy="364497"/>
            </a:xfrm>
            <a:custGeom>
              <a:avLst/>
              <a:gdLst/>
              <a:ahLst/>
              <a:cxnLst>
                <a:cxn ang="0">
                  <a:pos x="77" y="81"/>
                </a:cxn>
                <a:cxn ang="0">
                  <a:pos x="10" y="38"/>
                </a:cxn>
                <a:cxn ang="0">
                  <a:pos x="15" y="0"/>
                </a:cxn>
                <a:cxn ang="0">
                  <a:pos x="4" y="47"/>
                </a:cxn>
                <a:cxn ang="0">
                  <a:pos x="71" y="91"/>
                </a:cxn>
                <a:cxn ang="0">
                  <a:pos x="109" y="61"/>
                </a:cxn>
                <a:cxn ang="0">
                  <a:pos x="77" y="81"/>
                </a:cxn>
              </a:cxnLst>
              <a:rect l="0" t="0" r="r" b="b"/>
              <a:pathLst>
                <a:path w="109" h="97">
                  <a:moveTo>
                    <a:pt x="77" y="81"/>
                  </a:moveTo>
                  <a:cubicBezTo>
                    <a:pt x="46" y="88"/>
                    <a:pt x="16" y="68"/>
                    <a:pt x="10" y="38"/>
                  </a:cubicBezTo>
                  <a:cubicBezTo>
                    <a:pt x="7" y="25"/>
                    <a:pt x="9" y="12"/>
                    <a:pt x="15" y="0"/>
                  </a:cubicBezTo>
                  <a:cubicBezTo>
                    <a:pt x="5" y="13"/>
                    <a:pt x="0" y="30"/>
                    <a:pt x="4" y="47"/>
                  </a:cubicBezTo>
                  <a:cubicBezTo>
                    <a:pt x="10" y="78"/>
                    <a:pt x="40" y="97"/>
                    <a:pt x="71" y="91"/>
                  </a:cubicBezTo>
                  <a:cubicBezTo>
                    <a:pt x="88" y="87"/>
                    <a:pt x="102" y="76"/>
                    <a:pt x="109" y="61"/>
                  </a:cubicBezTo>
                  <a:cubicBezTo>
                    <a:pt x="101" y="71"/>
                    <a:pt x="90" y="78"/>
                    <a:pt x="77" y="81"/>
                  </a:cubicBezTo>
                  <a:close/>
                </a:path>
              </a:pathLst>
            </a:custGeom>
            <a:gradFill rotWithShape="1">
              <a:gsLst>
                <a:gs pos="0">
                  <a:schemeClr val="accent3"/>
                </a:gs>
                <a:gs pos="100000">
                  <a:schemeClr val="accent1"/>
                </a:gs>
              </a:gsLst>
              <a:lin ang="27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13" name="Freeform 5"/>
            <p:cNvSpPr>
              <a:spLocks/>
            </p:cNvSpPr>
            <p:nvPr/>
          </p:nvSpPr>
          <p:spPr bwMode="auto">
            <a:xfrm>
              <a:off x="114421173" y="106295656"/>
              <a:ext cx="236250" cy="334028"/>
            </a:xfrm>
            <a:custGeom>
              <a:avLst/>
              <a:gdLst/>
              <a:ahLst/>
              <a:cxnLst>
                <a:cxn ang="0">
                  <a:pos x="34" y="78"/>
                </a:cxn>
                <a:cxn ang="0">
                  <a:pos x="21" y="18"/>
                </a:cxn>
                <a:cxn ang="0">
                  <a:pos x="45" y="0"/>
                </a:cxn>
                <a:cxn ang="0">
                  <a:pos x="13" y="20"/>
                </a:cxn>
                <a:cxn ang="0">
                  <a:pos x="26" y="80"/>
                </a:cxn>
                <a:cxn ang="0">
                  <a:pos x="63" y="85"/>
                </a:cxn>
                <a:cxn ang="0">
                  <a:pos x="34" y="78"/>
                </a:cxn>
              </a:cxnLst>
              <a:rect l="0" t="0" r="r" b="b"/>
              <a:pathLst>
                <a:path w="63" h="89">
                  <a:moveTo>
                    <a:pt x="34" y="78"/>
                  </a:moveTo>
                  <a:cubicBezTo>
                    <a:pt x="14" y="65"/>
                    <a:pt x="8" y="38"/>
                    <a:pt x="21" y="18"/>
                  </a:cubicBezTo>
                  <a:cubicBezTo>
                    <a:pt x="27" y="9"/>
                    <a:pt x="35" y="3"/>
                    <a:pt x="45" y="0"/>
                  </a:cubicBezTo>
                  <a:cubicBezTo>
                    <a:pt x="32" y="1"/>
                    <a:pt x="20" y="8"/>
                    <a:pt x="13" y="20"/>
                  </a:cubicBezTo>
                  <a:cubicBezTo>
                    <a:pt x="0" y="40"/>
                    <a:pt x="5" y="67"/>
                    <a:pt x="26" y="80"/>
                  </a:cubicBezTo>
                  <a:cubicBezTo>
                    <a:pt x="37" y="88"/>
                    <a:pt x="51" y="89"/>
                    <a:pt x="63" y="85"/>
                  </a:cubicBezTo>
                  <a:cubicBezTo>
                    <a:pt x="53" y="86"/>
                    <a:pt x="43" y="84"/>
                    <a:pt x="34" y="78"/>
                  </a:cubicBezTo>
                  <a:close/>
                </a:path>
              </a:pathLst>
            </a:custGeom>
            <a:gradFill rotWithShape="1">
              <a:gsLst>
                <a:gs pos="0">
                  <a:schemeClr val="accent2"/>
                </a:gs>
                <a:gs pos="100000">
                  <a:schemeClr val="accent3"/>
                </a:gs>
              </a:gsLst>
              <a:lin ang="189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14" name="Freeform 6"/>
            <p:cNvSpPr>
              <a:spLocks/>
            </p:cNvSpPr>
            <p:nvPr/>
          </p:nvSpPr>
          <p:spPr bwMode="auto">
            <a:xfrm>
              <a:off x="114458298" y="106280986"/>
              <a:ext cx="281250" cy="318229"/>
            </a:xfrm>
            <a:custGeom>
              <a:avLst/>
              <a:gdLst/>
              <a:ahLst/>
              <a:cxnLst>
                <a:cxn ang="0">
                  <a:pos x="12" y="60"/>
                </a:cxn>
                <a:cxn ang="0">
                  <a:pos x="46" y="7"/>
                </a:cxn>
                <a:cxn ang="0">
                  <a:pos x="75" y="11"/>
                </a:cxn>
                <a:cxn ang="0">
                  <a:pos x="38" y="3"/>
                </a:cxn>
                <a:cxn ang="0">
                  <a:pos x="5" y="55"/>
                </a:cxn>
                <a:cxn ang="0">
                  <a:pos x="28" y="85"/>
                </a:cxn>
                <a:cxn ang="0">
                  <a:pos x="12" y="60"/>
                </a:cxn>
              </a:cxnLst>
              <a:rect l="0" t="0" r="r" b="b"/>
              <a:pathLst>
                <a:path w="75" h="85">
                  <a:moveTo>
                    <a:pt x="12" y="60"/>
                  </a:moveTo>
                  <a:cubicBezTo>
                    <a:pt x="7" y="36"/>
                    <a:pt x="22" y="13"/>
                    <a:pt x="46" y="7"/>
                  </a:cubicBezTo>
                  <a:cubicBezTo>
                    <a:pt x="56" y="5"/>
                    <a:pt x="66" y="7"/>
                    <a:pt x="75" y="11"/>
                  </a:cubicBezTo>
                  <a:cubicBezTo>
                    <a:pt x="65" y="3"/>
                    <a:pt x="52" y="0"/>
                    <a:pt x="38" y="3"/>
                  </a:cubicBezTo>
                  <a:cubicBezTo>
                    <a:pt x="15" y="8"/>
                    <a:pt x="0" y="31"/>
                    <a:pt x="5" y="55"/>
                  </a:cubicBezTo>
                  <a:cubicBezTo>
                    <a:pt x="8" y="68"/>
                    <a:pt x="16" y="79"/>
                    <a:pt x="28" y="85"/>
                  </a:cubicBezTo>
                  <a:cubicBezTo>
                    <a:pt x="20" y="79"/>
                    <a:pt x="14" y="70"/>
                    <a:pt x="12" y="60"/>
                  </a:cubicBezTo>
                  <a:close/>
                </a:path>
              </a:pathLst>
            </a:custGeom>
            <a:gradFill rotWithShape="1">
              <a:gsLst>
                <a:gs pos="0">
                  <a:schemeClr val="accent2"/>
                </a:gs>
                <a:gs pos="100000">
                  <a:schemeClr val="accent3"/>
                </a:gs>
              </a:gsLst>
              <a:lin ang="189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15" name="Freeform 7"/>
            <p:cNvSpPr>
              <a:spLocks/>
            </p:cNvSpPr>
            <p:nvPr/>
          </p:nvSpPr>
          <p:spPr bwMode="auto">
            <a:xfrm>
              <a:off x="114525798" y="106344180"/>
              <a:ext cx="187875" cy="225694"/>
            </a:xfrm>
            <a:custGeom>
              <a:avLst/>
              <a:gdLst/>
              <a:ahLst/>
              <a:cxnLst>
                <a:cxn ang="0">
                  <a:pos x="10" y="43"/>
                </a:cxn>
                <a:cxn ang="0">
                  <a:pos x="30" y="5"/>
                </a:cxn>
                <a:cxn ang="0">
                  <a:pos x="50" y="6"/>
                </a:cxn>
                <a:cxn ang="0">
                  <a:pos x="25" y="3"/>
                </a:cxn>
                <a:cxn ang="0">
                  <a:pos x="5" y="41"/>
                </a:cxn>
                <a:cxn ang="0">
                  <a:pos x="22" y="60"/>
                </a:cxn>
                <a:cxn ang="0">
                  <a:pos x="10" y="43"/>
                </a:cxn>
              </a:cxnLst>
              <a:rect l="0" t="0" r="r" b="b"/>
              <a:pathLst>
                <a:path w="50" h="60">
                  <a:moveTo>
                    <a:pt x="10" y="43"/>
                  </a:moveTo>
                  <a:cubicBezTo>
                    <a:pt x="5" y="27"/>
                    <a:pt x="14" y="10"/>
                    <a:pt x="30" y="5"/>
                  </a:cubicBezTo>
                  <a:cubicBezTo>
                    <a:pt x="37" y="3"/>
                    <a:pt x="44" y="4"/>
                    <a:pt x="50" y="6"/>
                  </a:cubicBezTo>
                  <a:cubicBezTo>
                    <a:pt x="43" y="1"/>
                    <a:pt x="34" y="0"/>
                    <a:pt x="25" y="3"/>
                  </a:cubicBezTo>
                  <a:cubicBezTo>
                    <a:pt x="9" y="8"/>
                    <a:pt x="0" y="25"/>
                    <a:pt x="5" y="41"/>
                  </a:cubicBezTo>
                  <a:cubicBezTo>
                    <a:pt x="8" y="50"/>
                    <a:pt x="14" y="56"/>
                    <a:pt x="22" y="60"/>
                  </a:cubicBezTo>
                  <a:cubicBezTo>
                    <a:pt x="17" y="56"/>
                    <a:pt x="12" y="50"/>
                    <a:pt x="10" y="43"/>
                  </a:cubicBezTo>
                  <a:close/>
                </a:path>
              </a:pathLst>
            </a:custGeom>
            <a:gradFill rotWithShape="1">
              <a:gsLst>
                <a:gs pos="0">
                  <a:schemeClr val="accent1"/>
                </a:gs>
                <a:gs pos="100000">
                  <a:schemeClr val="accent3"/>
                </a:gs>
              </a:gsLst>
              <a:lin ang="189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16" name="Freeform 8"/>
            <p:cNvSpPr>
              <a:spLocks/>
            </p:cNvSpPr>
            <p:nvPr/>
          </p:nvSpPr>
          <p:spPr bwMode="auto">
            <a:xfrm>
              <a:off x="114551673" y="106344180"/>
              <a:ext cx="229500" cy="172657"/>
            </a:xfrm>
            <a:custGeom>
              <a:avLst/>
              <a:gdLst/>
              <a:ahLst/>
              <a:cxnLst>
                <a:cxn ang="0">
                  <a:pos x="7" y="26"/>
                </a:cxn>
                <a:cxn ang="0">
                  <a:pos x="48" y="13"/>
                </a:cxn>
                <a:cxn ang="0">
                  <a:pos x="61" y="28"/>
                </a:cxn>
                <a:cxn ang="0">
                  <a:pos x="46" y="7"/>
                </a:cxn>
                <a:cxn ang="0">
                  <a:pos x="5" y="20"/>
                </a:cxn>
                <a:cxn ang="0">
                  <a:pos x="4" y="46"/>
                </a:cxn>
                <a:cxn ang="0">
                  <a:pos x="7" y="26"/>
                </a:cxn>
              </a:cxnLst>
              <a:rect l="0" t="0" r="r" b="b"/>
              <a:pathLst>
                <a:path w="61" h="46">
                  <a:moveTo>
                    <a:pt x="7" y="26"/>
                  </a:moveTo>
                  <a:cubicBezTo>
                    <a:pt x="14" y="11"/>
                    <a:pt x="33" y="5"/>
                    <a:pt x="48" y="13"/>
                  </a:cubicBezTo>
                  <a:cubicBezTo>
                    <a:pt x="54" y="17"/>
                    <a:pt x="59" y="22"/>
                    <a:pt x="61" y="28"/>
                  </a:cubicBezTo>
                  <a:cubicBezTo>
                    <a:pt x="60" y="20"/>
                    <a:pt x="54" y="12"/>
                    <a:pt x="46" y="7"/>
                  </a:cubicBezTo>
                  <a:cubicBezTo>
                    <a:pt x="31" y="0"/>
                    <a:pt x="13" y="5"/>
                    <a:pt x="5" y="20"/>
                  </a:cubicBezTo>
                  <a:cubicBezTo>
                    <a:pt x="0" y="29"/>
                    <a:pt x="0" y="38"/>
                    <a:pt x="4" y="46"/>
                  </a:cubicBezTo>
                  <a:cubicBezTo>
                    <a:pt x="2" y="40"/>
                    <a:pt x="3" y="32"/>
                    <a:pt x="7" y="26"/>
                  </a:cubicBezTo>
                  <a:close/>
                </a:path>
              </a:pathLst>
            </a:custGeom>
            <a:gradFill rotWithShape="1">
              <a:gsLst>
                <a:gs pos="0">
                  <a:schemeClr val="accent1"/>
                </a:gs>
                <a:gs pos="100000">
                  <a:schemeClr val="accent3"/>
                </a:gs>
              </a:gsLst>
              <a:lin ang="18900000" scaled="1"/>
            </a:gradFill>
            <a:ln w="9525">
              <a:noFill/>
              <a:round/>
              <a:headEnd/>
              <a:tailEnd/>
            </a:ln>
            <a:effectLst/>
          </p:spPr>
          <p:txBody>
            <a:bodyPr/>
            <a:lstStyle/>
            <a:p>
              <a:pPr fontAlgn="auto">
                <a:spcBef>
                  <a:spcPts val="0"/>
                </a:spcBef>
                <a:spcAft>
                  <a:spcPts val="0"/>
                </a:spcAft>
                <a:defRPr/>
              </a:pPr>
              <a:endParaRPr lang="en-US">
                <a:latin typeface="+mn-lt"/>
              </a:endParaRPr>
            </a:p>
          </p:txBody>
        </p:sp>
      </p:grpSp>
    </p:spTree>
    <p:extLst>
      <p:ext uri="{BB962C8B-B14F-4D97-AF65-F5344CB8AC3E}">
        <p14:creationId xmlns:p14="http://schemas.microsoft.com/office/powerpoint/2010/main" val="24628708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1143000" y="325437"/>
            <a:ext cx="7500938" cy="6151562"/>
          </a:xfrm>
        </p:spPr>
        <p:txBody>
          <a:bodyPr>
            <a:noAutofit/>
          </a:bodyPr>
          <a:lstStyle/>
          <a:p>
            <a:pPr>
              <a:lnSpc>
                <a:spcPct val="100000"/>
              </a:lnSpc>
              <a:defRPr/>
            </a:pPr>
            <a:r>
              <a:rPr lang="ru-RU" sz="1800" b="1" dirty="0" smtClean="0"/>
              <a:t>         Для </a:t>
            </a:r>
            <a:r>
              <a:rPr lang="ru-RU" sz="1800" b="1" dirty="0"/>
              <a:t>страхования представляют интерес виды ответственности, которые имеют имущественный характер и связанные с компенсацией причиненного вреда. К таким видам ответственности принадлежат</a:t>
            </a:r>
            <a:r>
              <a:rPr lang="ru-RU" sz="1800" b="1" dirty="0" smtClean="0"/>
              <a:t>:</a:t>
            </a:r>
          </a:p>
          <a:p>
            <a:pPr>
              <a:lnSpc>
                <a:spcPct val="100000"/>
              </a:lnSpc>
              <a:defRPr/>
            </a:pPr>
            <a:endParaRPr lang="ru-RU" sz="1800" b="1" dirty="0"/>
          </a:p>
          <a:p>
            <a:pPr>
              <a:lnSpc>
                <a:spcPct val="100000"/>
              </a:lnSpc>
              <a:defRPr/>
            </a:pPr>
            <a:r>
              <a:rPr lang="ru-RU" sz="1800" b="1" dirty="0"/>
              <a:t>Административная ответственность — это одна из форм юридической ответственности граждан и должностных лиц за осуществление ими административного правонарушения.</a:t>
            </a:r>
          </a:p>
          <a:p>
            <a:pPr>
              <a:lnSpc>
                <a:spcPct val="100000"/>
              </a:lnSpc>
              <a:defRPr/>
            </a:pPr>
            <a:r>
              <a:rPr lang="ru-RU" sz="1800" b="1" dirty="0"/>
              <a:t>Материальная ответственность — это обязанность работника возместить убытки, причиненные предприятию, в соответствии с порядком, установленным трудовым законодательством. Материальная ответственность наступает только за убытки, которые возникли вследствие явно противоправного поведения работника, такого, которое можно поставить ему в вину.</a:t>
            </a:r>
          </a:p>
          <a:p>
            <a:pPr>
              <a:lnSpc>
                <a:spcPct val="100000"/>
              </a:lnSpc>
              <a:defRPr/>
            </a:pPr>
            <a:r>
              <a:rPr lang="ru-RU" sz="1800" b="1" dirty="0"/>
              <a:t>Гражданская (гражданско-правовая) ответственность возникает как юридическое следствие невыполнения или ненадлежащего выполнения лицом предусмотренных гражданским правом обязанностей, которые связаны с нарушением субъективных гражданских прав другого лица. Гражданская ответственность состоит в применении к правонарушителю в интересах пострадавшего установленных законом или договором мер воздействия (санкций) имущественного характера. </a:t>
            </a:r>
          </a:p>
        </p:txBody>
      </p:sp>
      <p:grpSp>
        <p:nvGrpSpPr>
          <p:cNvPr id="7" name="Group 2"/>
          <p:cNvGrpSpPr>
            <a:grpSpLocks/>
          </p:cNvGrpSpPr>
          <p:nvPr/>
        </p:nvGrpSpPr>
        <p:grpSpPr bwMode="auto">
          <a:xfrm>
            <a:off x="8077200" y="304800"/>
            <a:ext cx="635000" cy="685800"/>
            <a:chOff x="114379548" y="106280986"/>
            <a:chExt cx="450000" cy="487500"/>
          </a:xfrm>
        </p:grpSpPr>
        <p:sp>
          <p:nvSpPr>
            <p:cNvPr id="8" name="Freeform 3"/>
            <p:cNvSpPr>
              <a:spLocks/>
            </p:cNvSpPr>
            <p:nvPr/>
          </p:nvSpPr>
          <p:spPr bwMode="auto">
            <a:xfrm>
              <a:off x="114398673" y="106461542"/>
              <a:ext cx="430875" cy="306944"/>
            </a:xfrm>
            <a:custGeom>
              <a:avLst/>
              <a:gdLst/>
              <a:ahLst/>
              <a:cxnLst>
                <a:cxn ang="0">
                  <a:pos x="101" y="37"/>
                </a:cxn>
                <a:cxn ang="0">
                  <a:pos x="23" y="54"/>
                </a:cxn>
                <a:cxn ang="0">
                  <a:pos x="0" y="24"/>
                </a:cxn>
                <a:cxn ang="0">
                  <a:pos x="26" y="65"/>
                </a:cxn>
                <a:cxn ang="0">
                  <a:pos x="103" y="48"/>
                </a:cxn>
                <a:cxn ang="0">
                  <a:pos x="110" y="0"/>
                </a:cxn>
                <a:cxn ang="0">
                  <a:pos x="101" y="37"/>
                </a:cxn>
              </a:cxnLst>
              <a:rect l="0" t="0" r="r" b="b"/>
              <a:pathLst>
                <a:path w="115" h="82">
                  <a:moveTo>
                    <a:pt x="101" y="37"/>
                  </a:moveTo>
                  <a:cubicBezTo>
                    <a:pt x="84" y="64"/>
                    <a:pt x="49" y="71"/>
                    <a:pt x="23" y="54"/>
                  </a:cubicBezTo>
                  <a:cubicBezTo>
                    <a:pt x="12" y="47"/>
                    <a:pt x="4" y="36"/>
                    <a:pt x="0" y="24"/>
                  </a:cubicBezTo>
                  <a:cubicBezTo>
                    <a:pt x="2" y="40"/>
                    <a:pt x="11" y="56"/>
                    <a:pt x="26" y="65"/>
                  </a:cubicBezTo>
                  <a:cubicBezTo>
                    <a:pt x="52" y="82"/>
                    <a:pt x="87" y="75"/>
                    <a:pt x="103" y="48"/>
                  </a:cubicBezTo>
                  <a:cubicBezTo>
                    <a:pt x="113" y="34"/>
                    <a:pt x="115" y="16"/>
                    <a:pt x="110" y="0"/>
                  </a:cubicBezTo>
                  <a:cubicBezTo>
                    <a:pt x="111" y="13"/>
                    <a:pt x="108" y="26"/>
                    <a:pt x="101" y="37"/>
                  </a:cubicBezTo>
                  <a:close/>
                </a:path>
              </a:pathLst>
            </a:custGeom>
            <a:gradFill rotWithShape="1">
              <a:gsLst>
                <a:gs pos="0">
                  <a:schemeClr val="accent3"/>
                </a:gs>
                <a:gs pos="100000">
                  <a:schemeClr val="accent1"/>
                </a:gs>
              </a:gsLst>
              <a:lin ang="2700000" scaled="1"/>
            </a:gradFill>
            <a:ln w="9525">
              <a:noFill/>
              <a:round/>
              <a:headEnd/>
              <a:tailEnd/>
            </a:ln>
            <a:effectLst/>
          </p:spPr>
          <p:txBody>
            <a:bodyPr/>
            <a:lstStyle/>
            <a:p>
              <a:pPr fontAlgn="auto">
                <a:spcBef>
                  <a:spcPts val="0"/>
                </a:spcBef>
                <a:spcAft>
                  <a:spcPts val="0"/>
                </a:spcAft>
                <a:defRPr/>
              </a:pPr>
              <a:endParaRPr lang="en-US">
                <a:solidFill>
                  <a:prstClr val="black"/>
                </a:solidFill>
                <a:latin typeface="Arial Narrow"/>
              </a:endParaRPr>
            </a:p>
          </p:txBody>
        </p:sp>
        <p:sp>
          <p:nvSpPr>
            <p:cNvPr id="10" name="Freeform 4"/>
            <p:cNvSpPr>
              <a:spLocks/>
            </p:cNvSpPr>
            <p:nvPr/>
          </p:nvSpPr>
          <p:spPr bwMode="auto">
            <a:xfrm>
              <a:off x="114379548" y="106355465"/>
              <a:ext cx="408375" cy="364497"/>
            </a:xfrm>
            <a:custGeom>
              <a:avLst/>
              <a:gdLst/>
              <a:ahLst/>
              <a:cxnLst>
                <a:cxn ang="0">
                  <a:pos x="77" y="81"/>
                </a:cxn>
                <a:cxn ang="0">
                  <a:pos x="10" y="38"/>
                </a:cxn>
                <a:cxn ang="0">
                  <a:pos x="15" y="0"/>
                </a:cxn>
                <a:cxn ang="0">
                  <a:pos x="4" y="47"/>
                </a:cxn>
                <a:cxn ang="0">
                  <a:pos x="71" y="91"/>
                </a:cxn>
                <a:cxn ang="0">
                  <a:pos x="109" y="61"/>
                </a:cxn>
                <a:cxn ang="0">
                  <a:pos x="77" y="81"/>
                </a:cxn>
              </a:cxnLst>
              <a:rect l="0" t="0" r="r" b="b"/>
              <a:pathLst>
                <a:path w="109" h="97">
                  <a:moveTo>
                    <a:pt x="77" y="81"/>
                  </a:moveTo>
                  <a:cubicBezTo>
                    <a:pt x="46" y="88"/>
                    <a:pt x="16" y="68"/>
                    <a:pt x="10" y="38"/>
                  </a:cubicBezTo>
                  <a:cubicBezTo>
                    <a:pt x="7" y="25"/>
                    <a:pt x="9" y="12"/>
                    <a:pt x="15" y="0"/>
                  </a:cubicBezTo>
                  <a:cubicBezTo>
                    <a:pt x="5" y="13"/>
                    <a:pt x="0" y="30"/>
                    <a:pt x="4" y="47"/>
                  </a:cubicBezTo>
                  <a:cubicBezTo>
                    <a:pt x="10" y="78"/>
                    <a:pt x="40" y="97"/>
                    <a:pt x="71" y="91"/>
                  </a:cubicBezTo>
                  <a:cubicBezTo>
                    <a:pt x="88" y="87"/>
                    <a:pt x="102" y="76"/>
                    <a:pt x="109" y="61"/>
                  </a:cubicBezTo>
                  <a:cubicBezTo>
                    <a:pt x="101" y="71"/>
                    <a:pt x="90" y="78"/>
                    <a:pt x="77" y="81"/>
                  </a:cubicBezTo>
                  <a:close/>
                </a:path>
              </a:pathLst>
            </a:custGeom>
            <a:gradFill rotWithShape="1">
              <a:gsLst>
                <a:gs pos="0">
                  <a:schemeClr val="accent3"/>
                </a:gs>
                <a:gs pos="100000">
                  <a:schemeClr val="accent1"/>
                </a:gs>
              </a:gsLst>
              <a:lin ang="2700000" scaled="1"/>
            </a:gradFill>
            <a:ln w="9525">
              <a:noFill/>
              <a:round/>
              <a:headEnd/>
              <a:tailEnd/>
            </a:ln>
            <a:effectLst/>
          </p:spPr>
          <p:txBody>
            <a:bodyPr/>
            <a:lstStyle/>
            <a:p>
              <a:pPr fontAlgn="auto">
                <a:spcBef>
                  <a:spcPts val="0"/>
                </a:spcBef>
                <a:spcAft>
                  <a:spcPts val="0"/>
                </a:spcAft>
                <a:defRPr/>
              </a:pPr>
              <a:endParaRPr lang="en-US">
                <a:solidFill>
                  <a:prstClr val="black"/>
                </a:solidFill>
                <a:latin typeface="Arial Narrow"/>
              </a:endParaRPr>
            </a:p>
          </p:txBody>
        </p:sp>
        <p:sp>
          <p:nvSpPr>
            <p:cNvPr id="11" name="Freeform 5"/>
            <p:cNvSpPr>
              <a:spLocks/>
            </p:cNvSpPr>
            <p:nvPr/>
          </p:nvSpPr>
          <p:spPr bwMode="auto">
            <a:xfrm>
              <a:off x="114421173" y="106295656"/>
              <a:ext cx="236250" cy="334028"/>
            </a:xfrm>
            <a:custGeom>
              <a:avLst/>
              <a:gdLst/>
              <a:ahLst/>
              <a:cxnLst>
                <a:cxn ang="0">
                  <a:pos x="34" y="78"/>
                </a:cxn>
                <a:cxn ang="0">
                  <a:pos x="21" y="18"/>
                </a:cxn>
                <a:cxn ang="0">
                  <a:pos x="45" y="0"/>
                </a:cxn>
                <a:cxn ang="0">
                  <a:pos x="13" y="20"/>
                </a:cxn>
                <a:cxn ang="0">
                  <a:pos x="26" y="80"/>
                </a:cxn>
                <a:cxn ang="0">
                  <a:pos x="63" y="85"/>
                </a:cxn>
                <a:cxn ang="0">
                  <a:pos x="34" y="78"/>
                </a:cxn>
              </a:cxnLst>
              <a:rect l="0" t="0" r="r" b="b"/>
              <a:pathLst>
                <a:path w="63" h="89">
                  <a:moveTo>
                    <a:pt x="34" y="78"/>
                  </a:moveTo>
                  <a:cubicBezTo>
                    <a:pt x="14" y="65"/>
                    <a:pt x="8" y="38"/>
                    <a:pt x="21" y="18"/>
                  </a:cubicBezTo>
                  <a:cubicBezTo>
                    <a:pt x="27" y="9"/>
                    <a:pt x="35" y="3"/>
                    <a:pt x="45" y="0"/>
                  </a:cubicBezTo>
                  <a:cubicBezTo>
                    <a:pt x="32" y="1"/>
                    <a:pt x="20" y="8"/>
                    <a:pt x="13" y="20"/>
                  </a:cubicBezTo>
                  <a:cubicBezTo>
                    <a:pt x="0" y="40"/>
                    <a:pt x="5" y="67"/>
                    <a:pt x="26" y="80"/>
                  </a:cubicBezTo>
                  <a:cubicBezTo>
                    <a:pt x="37" y="88"/>
                    <a:pt x="51" y="89"/>
                    <a:pt x="63" y="85"/>
                  </a:cubicBezTo>
                  <a:cubicBezTo>
                    <a:pt x="53" y="86"/>
                    <a:pt x="43" y="84"/>
                    <a:pt x="34" y="78"/>
                  </a:cubicBezTo>
                  <a:close/>
                </a:path>
              </a:pathLst>
            </a:custGeom>
            <a:gradFill rotWithShape="1">
              <a:gsLst>
                <a:gs pos="0">
                  <a:schemeClr val="accent2"/>
                </a:gs>
                <a:gs pos="100000">
                  <a:schemeClr val="accent3"/>
                </a:gs>
              </a:gsLst>
              <a:lin ang="18900000" scaled="1"/>
            </a:gradFill>
            <a:ln w="9525">
              <a:noFill/>
              <a:round/>
              <a:headEnd/>
              <a:tailEnd/>
            </a:ln>
            <a:effectLst/>
          </p:spPr>
          <p:txBody>
            <a:bodyPr/>
            <a:lstStyle/>
            <a:p>
              <a:pPr fontAlgn="auto">
                <a:spcBef>
                  <a:spcPts val="0"/>
                </a:spcBef>
                <a:spcAft>
                  <a:spcPts val="0"/>
                </a:spcAft>
                <a:defRPr/>
              </a:pPr>
              <a:endParaRPr lang="en-US">
                <a:solidFill>
                  <a:prstClr val="black"/>
                </a:solidFill>
                <a:latin typeface="Arial Narrow"/>
              </a:endParaRPr>
            </a:p>
          </p:txBody>
        </p:sp>
        <p:sp>
          <p:nvSpPr>
            <p:cNvPr id="12" name="Freeform 6"/>
            <p:cNvSpPr>
              <a:spLocks/>
            </p:cNvSpPr>
            <p:nvPr/>
          </p:nvSpPr>
          <p:spPr bwMode="auto">
            <a:xfrm>
              <a:off x="114458298" y="106280986"/>
              <a:ext cx="281250" cy="318229"/>
            </a:xfrm>
            <a:custGeom>
              <a:avLst/>
              <a:gdLst/>
              <a:ahLst/>
              <a:cxnLst>
                <a:cxn ang="0">
                  <a:pos x="12" y="60"/>
                </a:cxn>
                <a:cxn ang="0">
                  <a:pos x="46" y="7"/>
                </a:cxn>
                <a:cxn ang="0">
                  <a:pos x="75" y="11"/>
                </a:cxn>
                <a:cxn ang="0">
                  <a:pos x="38" y="3"/>
                </a:cxn>
                <a:cxn ang="0">
                  <a:pos x="5" y="55"/>
                </a:cxn>
                <a:cxn ang="0">
                  <a:pos x="28" y="85"/>
                </a:cxn>
                <a:cxn ang="0">
                  <a:pos x="12" y="60"/>
                </a:cxn>
              </a:cxnLst>
              <a:rect l="0" t="0" r="r" b="b"/>
              <a:pathLst>
                <a:path w="75" h="85">
                  <a:moveTo>
                    <a:pt x="12" y="60"/>
                  </a:moveTo>
                  <a:cubicBezTo>
                    <a:pt x="7" y="36"/>
                    <a:pt x="22" y="13"/>
                    <a:pt x="46" y="7"/>
                  </a:cubicBezTo>
                  <a:cubicBezTo>
                    <a:pt x="56" y="5"/>
                    <a:pt x="66" y="7"/>
                    <a:pt x="75" y="11"/>
                  </a:cubicBezTo>
                  <a:cubicBezTo>
                    <a:pt x="65" y="3"/>
                    <a:pt x="52" y="0"/>
                    <a:pt x="38" y="3"/>
                  </a:cubicBezTo>
                  <a:cubicBezTo>
                    <a:pt x="15" y="8"/>
                    <a:pt x="0" y="31"/>
                    <a:pt x="5" y="55"/>
                  </a:cubicBezTo>
                  <a:cubicBezTo>
                    <a:pt x="8" y="68"/>
                    <a:pt x="16" y="79"/>
                    <a:pt x="28" y="85"/>
                  </a:cubicBezTo>
                  <a:cubicBezTo>
                    <a:pt x="20" y="79"/>
                    <a:pt x="14" y="70"/>
                    <a:pt x="12" y="60"/>
                  </a:cubicBezTo>
                  <a:close/>
                </a:path>
              </a:pathLst>
            </a:custGeom>
            <a:gradFill rotWithShape="1">
              <a:gsLst>
                <a:gs pos="0">
                  <a:schemeClr val="accent2"/>
                </a:gs>
                <a:gs pos="100000">
                  <a:schemeClr val="accent3"/>
                </a:gs>
              </a:gsLst>
              <a:lin ang="18900000" scaled="1"/>
            </a:gradFill>
            <a:ln w="9525">
              <a:noFill/>
              <a:round/>
              <a:headEnd/>
              <a:tailEnd/>
            </a:ln>
            <a:effectLst/>
          </p:spPr>
          <p:txBody>
            <a:bodyPr/>
            <a:lstStyle/>
            <a:p>
              <a:pPr fontAlgn="auto">
                <a:spcBef>
                  <a:spcPts val="0"/>
                </a:spcBef>
                <a:spcAft>
                  <a:spcPts val="0"/>
                </a:spcAft>
                <a:defRPr/>
              </a:pPr>
              <a:endParaRPr lang="en-US">
                <a:solidFill>
                  <a:prstClr val="black"/>
                </a:solidFill>
                <a:latin typeface="Arial Narrow"/>
              </a:endParaRPr>
            </a:p>
          </p:txBody>
        </p:sp>
        <p:sp>
          <p:nvSpPr>
            <p:cNvPr id="14" name="Freeform 7"/>
            <p:cNvSpPr>
              <a:spLocks/>
            </p:cNvSpPr>
            <p:nvPr/>
          </p:nvSpPr>
          <p:spPr bwMode="auto">
            <a:xfrm>
              <a:off x="114525798" y="106344180"/>
              <a:ext cx="187875" cy="225694"/>
            </a:xfrm>
            <a:custGeom>
              <a:avLst/>
              <a:gdLst/>
              <a:ahLst/>
              <a:cxnLst>
                <a:cxn ang="0">
                  <a:pos x="10" y="43"/>
                </a:cxn>
                <a:cxn ang="0">
                  <a:pos x="30" y="5"/>
                </a:cxn>
                <a:cxn ang="0">
                  <a:pos x="50" y="6"/>
                </a:cxn>
                <a:cxn ang="0">
                  <a:pos x="25" y="3"/>
                </a:cxn>
                <a:cxn ang="0">
                  <a:pos x="5" y="41"/>
                </a:cxn>
                <a:cxn ang="0">
                  <a:pos x="22" y="60"/>
                </a:cxn>
                <a:cxn ang="0">
                  <a:pos x="10" y="43"/>
                </a:cxn>
              </a:cxnLst>
              <a:rect l="0" t="0" r="r" b="b"/>
              <a:pathLst>
                <a:path w="50" h="60">
                  <a:moveTo>
                    <a:pt x="10" y="43"/>
                  </a:moveTo>
                  <a:cubicBezTo>
                    <a:pt x="5" y="27"/>
                    <a:pt x="14" y="10"/>
                    <a:pt x="30" y="5"/>
                  </a:cubicBezTo>
                  <a:cubicBezTo>
                    <a:pt x="37" y="3"/>
                    <a:pt x="44" y="4"/>
                    <a:pt x="50" y="6"/>
                  </a:cubicBezTo>
                  <a:cubicBezTo>
                    <a:pt x="43" y="1"/>
                    <a:pt x="34" y="0"/>
                    <a:pt x="25" y="3"/>
                  </a:cubicBezTo>
                  <a:cubicBezTo>
                    <a:pt x="9" y="8"/>
                    <a:pt x="0" y="25"/>
                    <a:pt x="5" y="41"/>
                  </a:cubicBezTo>
                  <a:cubicBezTo>
                    <a:pt x="8" y="50"/>
                    <a:pt x="14" y="56"/>
                    <a:pt x="22" y="60"/>
                  </a:cubicBezTo>
                  <a:cubicBezTo>
                    <a:pt x="17" y="56"/>
                    <a:pt x="12" y="50"/>
                    <a:pt x="10" y="43"/>
                  </a:cubicBezTo>
                  <a:close/>
                </a:path>
              </a:pathLst>
            </a:custGeom>
            <a:gradFill rotWithShape="1">
              <a:gsLst>
                <a:gs pos="0">
                  <a:schemeClr val="accent1"/>
                </a:gs>
                <a:gs pos="100000">
                  <a:schemeClr val="accent3"/>
                </a:gs>
              </a:gsLst>
              <a:lin ang="18900000" scaled="1"/>
            </a:gradFill>
            <a:ln w="9525">
              <a:noFill/>
              <a:round/>
              <a:headEnd/>
              <a:tailEnd/>
            </a:ln>
            <a:effectLst/>
          </p:spPr>
          <p:txBody>
            <a:bodyPr/>
            <a:lstStyle/>
            <a:p>
              <a:pPr fontAlgn="auto">
                <a:spcBef>
                  <a:spcPts val="0"/>
                </a:spcBef>
                <a:spcAft>
                  <a:spcPts val="0"/>
                </a:spcAft>
                <a:defRPr/>
              </a:pPr>
              <a:endParaRPr lang="en-US">
                <a:solidFill>
                  <a:prstClr val="black"/>
                </a:solidFill>
                <a:latin typeface="Arial Narrow"/>
              </a:endParaRPr>
            </a:p>
          </p:txBody>
        </p:sp>
        <p:sp>
          <p:nvSpPr>
            <p:cNvPr id="15" name="Freeform 8"/>
            <p:cNvSpPr>
              <a:spLocks/>
            </p:cNvSpPr>
            <p:nvPr/>
          </p:nvSpPr>
          <p:spPr bwMode="auto">
            <a:xfrm>
              <a:off x="114551673" y="106344180"/>
              <a:ext cx="229500" cy="172657"/>
            </a:xfrm>
            <a:custGeom>
              <a:avLst/>
              <a:gdLst/>
              <a:ahLst/>
              <a:cxnLst>
                <a:cxn ang="0">
                  <a:pos x="7" y="26"/>
                </a:cxn>
                <a:cxn ang="0">
                  <a:pos x="48" y="13"/>
                </a:cxn>
                <a:cxn ang="0">
                  <a:pos x="61" y="28"/>
                </a:cxn>
                <a:cxn ang="0">
                  <a:pos x="46" y="7"/>
                </a:cxn>
                <a:cxn ang="0">
                  <a:pos x="5" y="20"/>
                </a:cxn>
                <a:cxn ang="0">
                  <a:pos x="4" y="46"/>
                </a:cxn>
                <a:cxn ang="0">
                  <a:pos x="7" y="26"/>
                </a:cxn>
              </a:cxnLst>
              <a:rect l="0" t="0" r="r" b="b"/>
              <a:pathLst>
                <a:path w="61" h="46">
                  <a:moveTo>
                    <a:pt x="7" y="26"/>
                  </a:moveTo>
                  <a:cubicBezTo>
                    <a:pt x="14" y="11"/>
                    <a:pt x="33" y="5"/>
                    <a:pt x="48" y="13"/>
                  </a:cubicBezTo>
                  <a:cubicBezTo>
                    <a:pt x="54" y="17"/>
                    <a:pt x="59" y="22"/>
                    <a:pt x="61" y="28"/>
                  </a:cubicBezTo>
                  <a:cubicBezTo>
                    <a:pt x="60" y="20"/>
                    <a:pt x="54" y="12"/>
                    <a:pt x="46" y="7"/>
                  </a:cubicBezTo>
                  <a:cubicBezTo>
                    <a:pt x="31" y="0"/>
                    <a:pt x="13" y="5"/>
                    <a:pt x="5" y="20"/>
                  </a:cubicBezTo>
                  <a:cubicBezTo>
                    <a:pt x="0" y="29"/>
                    <a:pt x="0" y="38"/>
                    <a:pt x="4" y="46"/>
                  </a:cubicBezTo>
                  <a:cubicBezTo>
                    <a:pt x="2" y="40"/>
                    <a:pt x="3" y="32"/>
                    <a:pt x="7" y="26"/>
                  </a:cubicBezTo>
                  <a:close/>
                </a:path>
              </a:pathLst>
            </a:custGeom>
            <a:gradFill rotWithShape="1">
              <a:gsLst>
                <a:gs pos="0">
                  <a:schemeClr val="accent1"/>
                </a:gs>
                <a:gs pos="100000">
                  <a:schemeClr val="accent3"/>
                </a:gs>
              </a:gsLst>
              <a:lin ang="18900000" scaled="1"/>
            </a:gradFill>
            <a:ln w="9525">
              <a:noFill/>
              <a:round/>
              <a:headEnd/>
              <a:tailEnd/>
            </a:ln>
            <a:effectLst/>
          </p:spPr>
          <p:txBody>
            <a:bodyPr/>
            <a:lstStyle/>
            <a:p>
              <a:pPr fontAlgn="auto">
                <a:spcBef>
                  <a:spcPts val="0"/>
                </a:spcBef>
                <a:spcAft>
                  <a:spcPts val="0"/>
                </a:spcAft>
                <a:defRPr/>
              </a:pPr>
              <a:endParaRPr lang="en-US">
                <a:solidFill>
                  <a:prstClr val="black"/>
                </a:solidFill>
                <a:latin typeface="Arial Narrow"/>
              </a:endParaRPr>
            </a:p>
          </p:txBody>
        </p:sp>
      </p:grpSp>
    </p:spTree>
    <p:extLst>
      <p:ext uri="{BB962C8B-B14F-4D97-AF65-F5344CB8AC3E}">
        <p14:creationId xmlns:p14="http://schemas.microsoft.com/office/powerpoint/2010/main" val="979368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1295400" y="795337"/>
            <a:ext cx="6629401" cy="5446713"/>
          </a:xfrm>
        </p:spPr>
        <p:txBody>
          <a:bodyPr>
            <a:noAutofit/>
          </a:bodyPr>
          <a:lstStyle/>
          <a:p>
            <a:pPr>
              <a:lnSpc>
                <a:spcPct val="100000"/>
              </a:lnSpc>
              <a:defRPr/>
            </a:pPr>
            <a:r>
              <a:rPr lang="ru-RU" sz="1800" b="1" dirty="0" smtClean="0"/>
              <a:t>               В </a:t>
            </a:r>
            <a:r>
              <a:rPr lang="ru-RU" sz="1800" b="1" dirty="0"/>
              <a:t>отличие от личного страхования, где страхование </a:t>
            </a:r>
            <a:endParaRPr lang="ru-RU" sz="1800" b="1" dirty="0" smtClean="0"/>
          </a:p>
          <a:p>
            <a:pPr>
              <a:lnSpc>
                <a:spcPct val="100000"/>
              </a:lnSpc>
              <a:defRPr/>
            </a:pPr>
            <a:r>
              <a:rPr lang="ru-RU" sz="1800" b="1" dirty="0" smtClean="0"/>
              <a:t>проводится  </a:t>
            </a:r>
            <a:r>
              <a:rPr lang="ru-RU" sz="1800" b="1" dirty="0"/>
              <a:t>на случай наступления определенных страховых событий, связанных с жизнью,  трудоспособностью, здоровьем, пенсионным обеспечением страхователя или  застрахованного лица, и имущественного страхования, где страхованию подлежит  конкретная личная собственность граждан или хозяйствующих субъектов, основной  задачей страхования является защита имущественных интересов физических лиц от  возможных причинителей вреда (ущерба). </a:t>
            </a:r>
            <a:endParaRPr lang="ru-RU" sz="1800" b="1" dirty="0" smtClean="0"/>
          </a:p>
          <a:p>
            <a:pPr>
              <a:lnSpc>
                <a:spcPct val="100000"/>
              </a:lnSpc>
              <a:defRPr/>
            </a:pPr>
            <a:r>
              <a:rPr lang="ru-RU" sz="1800" b="1" dirty="0" smtClean="0"/>
              <a:t>                  В </a:t>
            </a:r>
            <a:r>
              <a:rPr lang="ru-RU" sz="1800" b="1" dirty="0"/>
              <a:t>данной отрасли страхования наряду со страховщиком и страхователем  третьей стороной отношений могут выступать любые неопределенные заранее  (третьи) лица, которым в силу закона или по решению суда производятся  соответствующие выплаты, компенсирующие причиненный вред (ущерб) их  материальному состоянию, здоровью или имуществу</a:t>
            </a:r>
            <a:r>
              <a:rPr lang="ru-RU" sz="1800" b="1" dirty="0" smtClean="0"/>
              <a:t>.</a:t>
            </a:r>
            <a:endParaRPr lang="ru-RU" sz="1800" b="1" dirty="0"/>
          </a:p>
        </p:txBody>
      </p:sp>
      <p:grpSp>
        <p:nvGrpSpPr>
          <p:cNvPr id="7" name="Group 2"/>
          <p:cNvGrpSpPr>
            <a:grpSpLocks/>
          </p:cNvGrpSpPr>
          <p:nvPr/>
        </p:nvGrpSpPr>
        <p:grpSpPr bwMode="auto">
          <a:xfrm>
            <a:off x="8077200" y="304800"/>
            <a:ext cx="635000" cy="685800"/>
            <a:chOff x="114379548" y="106280986"/>
            <a:chExt cx="450000" cy="487500"/>
          </a:xfrm>
        </p:grpSpPr>
        <p:sp>
          <p:nvSpPr>
            <p:cNvPr id="8" name="Freeform 3"/>
            <p:cNvSpPr>
              <a:spLocks/>
            </p:cNvSpPr>
            <p:nvPr/>
          </p:nvSpPr>
          <p:spPr bwMode="auto">
            <a:xfrm>
              <a:off x="114398673" y="106461542"/>
              <a:ext cx="430875" cy="306944"/>
            </a:xfrm>
            <a:custGeom>
              <a:avLst/>
              <a:gdLst/>
              <a:ahLst/>
              <a:cxnLst>
                <a:cxn ang="0">
                  <a:pos x="101" y="37"/>
                </a:cxn>
                <a:cxn ang="0">
                  <a:pos x="23" y="54"/>
                </a:cxn>
                <a:cxn ang="0">
                  <a:pos x="0" y="24"/>
                </a:cxn>
                <a:cxn ang="0">
                  <a:pos x="26" y="65"/>
                </a:cxn>
                <a:cxn ang="0">
                  <a:pos x="103" y="48"/>
                </a:cxn>
                <a:cxn ang="0">
                  <a:pos x="110" y="0"/>
                </a:cxn>
                <a:cxn ang="0">
                  <a:pos x="101" y="37"/>
                </a:cxn>
              </a:cxnLst>
              <a:rect l="0" t="0" r="r" b="b"/>
              <a:pathLst>
                <a:path w="115" h="82">
                  <a:moveTo>
                    <a:pt x="101" y="37"/>
                  </a:moveTo>
                  <a:cubicBezTo>
                    <a:pt x="84" y="64"/>
                    <a:pt x="49" y="71"/>
                    <a:pt x="23" y="54"/>
                  </a:cubicBezTo>
                  <a:cubicBezTo>
                    <a:pt x="12" y="47"/>
                    <a:pt x="4" y="36"/>
                    <a:pt x="0" y="24"/>
                  </a:cubicBezTo>
                  <a:cubicBezTo>
                    <a:pt x="2" y="40"/>
                    <a:pt x="11" y="56"/>
                    <a:pt x="26" y="65"/>
                  </a:cubicBezTo>
                  <a:cubicBezTo>
                    <a:pt x="52" y="82"/>
                    <a:pt x="87" y="75"/>
                    <a:pt x="103" y="48"/>
                  </a:cubicBezTo>
                  <a:cubicBezTo>
                    <a:pt x="113" y="34"/>
                    <a:pt x="115" y="16"/>
                    <a:pt x="110" y="0"/>
                  </a:cubicBezTo>
                  <a:cubicBezTo>
                    <a:pt x="111" y="13"/>
                    <a:pt x="108" y="26"/>
                    <a:pt x="101" y="37"/>
                  </a:cubicBezTo>
                  <a:close/>
                </a:path>
              </a:pathLst>
            </a:custGeom>
            <a:gradFill rotWithShape="1">
              <a:gsLst>
                <a:gs pos="0">
                  <a:schemeClr val="accent3"/>
                </a:gs>
                <a:gs pos="100000">
                  <a:schemeClr val="accent1"/>
                </a:gs>
              </a:gsLst>
              <a:lin ang="27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10" name="Freeform 4"/>
            <p:cNvSpPr>
              <a:spLocks/>
            </p:cNvSpPr>
            <p:nvPr/>
          </p:nvSpPr>
          <p:spPr bwMode="auto">
            <a:xfrm>
              <a:off x="114379548" y="106355465"/>
              <a:ext cx="408375" cy="364497"/>
            </a:xfrm>
            <a:custGeom>
              <a:avLst/>
              <a:gdLst/>
              <a:ahLst/>
              <a:cxnLst>
                <a:cxn ang="0">
                  <a:pos x="77" y="81"/>
                </a:cxn>
                <a:cxn ang="0">
                  <a:pos x="10" y="38"/>
                </a:cxn>
                <a:cxn ang="0">
                  <a:pos x="15" y="0"/>
                </a:cxn>
                <a:cxn ang="0">
                  <a:pos x="4" y="47"/>
                </a:cxn>
                <a:cxn ang="0">
                  <a:pos x="71" y="91"/>
                </a:cxn>
                <a:cxn ang="0">
                  <a:pos x="109" y="61"/>
                </a:cxn>
                <a:cxn ang="0">
                  <a:pos x="77" y="81"/>
                </a:cxn>
              </a:cxnLst>
              <a:rect l="0" t="0" r="r" b="b"/>
              <a:pathLst>
                <a:path w="109" h="97">
                  <a:moveTo>
                    <a:pt x="77" y="81"/>
                  </a:moveTo>
                  <a:cubicBezTo>
                    <a:pt x="46" y="88"/>
                    <a:pt x="16" y="68"/>
                    <a:pt x="10" y="38"/>
                  </a:cubicBezTo>
                  <a:cubicBezTo>
                    <a:pt x="7" y="25"/>
                    <a:pt x="9" y="12"/>
                    <a:pt x="15" y="0"/>
                  </a:cubicBezTo>
                  <a:cubicBezTo>
                    <a:pt x="5" y="13"/>
                    <a:pt x="0" y="30"/>
                    <a:pt x="4" y="47"/>
                  </a:cubicBezTo>
                  <a:cubicBezTo>
                    <a:pt x="10" y="78"/>
                    <a:pt x="40" y="97"/>
                    <a:pt x="71" y="91"/>
                  </a:cubicBezTo>
                  <a:cubicBezTo>
                    <a:pt x="88" y="87"/>
                    <a:pt x="102" y="76"/>
                    <a:pt x="109" y="61"/>
                  </a:cubicBezTo>
                  <a:cubicBezTo>
                    <a:pt x="101" y="71"/>
                    <a:pt x="90" y="78"/>
                    <a:pt x="77" y="81"/>
                  </a:cubicBezTo>
                  <a:close/>
                </a:path>
              </a:pathLst>
            </a:custGeom>
            <a:gradFill rotWithShape="1">
              <a:gsLst>
                <a:gs pos="0">
                  <a:schemeClr val="accent3"/>
                </a:gs>
                <a:gs pos="100000">
                  <a:schemeClr val="accent1"/>
                </a:gs>
              </a:gsLst>
              <a:lin ang="27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11" name="Freeform 5"/>
            <p:cNvSpPr>
              <a:spLocks/>
            </p:cNvSpPr>
            <p:nvPr/>
          </p:nvSpPr>
          <p:spPr bwMode="auto">
            <a:xfrm>
              <a:off x="114421173" y="106295656"/>
              <a:ext cx="236250" cy="334028"/>
            </a:xfrm>
            <a:custGeom>
              <a:avLst/>
              <a:gdLst/>
              <a:ahLst/>
              <a:cxnLst>
                <a:cxn ang="0">
                  <a:pos x="34" y="78"/>
                </a:cxn>
                <a:cxn ang="0">
                  <a:pos x="21" y="18"/>
                </a:cxn>
                <a:cxn ang="0">
                  <a:pos x="45" y="0"/>
                </a:cxn>
                <a:cxn ang="0">
                  <a:pos x="13" y="20"/>
                </a:cxn>
                <a:cxn ang="0">
                  <a:pos x="26" y="80"/>
                </a:cxn>
                <a:cxn ang="0">
                  <a:pos x="63" y="85"/>
                </a:cxn>
                <a:cxn ang="0">
                  <a:pos x="34" y="78"/>
                </a:cxn>
              </a:cxnLst>
              <a:rect l="0" t="0" r="r" b="b"/>
              <a:pathLst>
                <a:path w="63" h="89">
                  <a:moveTo>
                    <a:pt x="34" y="78"/>
                  </a:moveTo>
                  <a:cubicBezTo>
                    <a:pt x="14" y="65"/>
                    <a:pt x="8" y="38"/>
                    <a:pt x="21" y="18"/>
                  </a:cubicBezTo>
                  <a:cubicBezTo>
                    <a:pt x="27" y="9"/>
                    <a:pt x="35" y="3"/>
                    <a:pt x="45" y="0"/>
                  </a:cubicBezTo>
                  <a:cubicBezTo>
                    <a:pt x="32" y="1"/>
                    <a:pt x="20" y="8"/>
                    <a:pt x="13" y="20"/>
                  </a:cubicBezTo>
                  <a:cubicBezTo>
                    <a:pt x="0" y="40"/>
                    <a:pt x="5" y="67"/>
                    <a:pt x="26" y="80"/>
                  </a:cubicBezTo>
                  <a:cubicBezTo>
                    <a:pt x="37" y="88"/>
                    <a:pt x="51" y="89"/>
                    <a:pt x="63" y="85"/>
                  </a:cubicBezTo>
                  <a:cubicBezTo>
                    <a:pt x="53" y="86"/>
                    <a:pt x="43" y="84"/>
                    <a:pt x="34" y="78"/>
                  </a:cubicBezTo>
                  <a:close/>
                </a:path>
              </a:pathLst>
            </a:custGeom>
            <a:gradFill rotWithShape="1">
              <a:gsLst>
                <a:gs pos="0">
                  <a:schemeClr val="accent2"/>
                </a:gs>
                <a:gs pos="100000">
                  <a:schemeClr val="accent3"/>
                </a:gs>
              </a:gsLst>
              <a:lin ang="189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12" name="Freeform 6"/>
            <p:cNvSpPr>
              <a:spLocks/>
            </p:cNvSpPr>
            <p:nvPr/>
          </p:nvSpPr>
          <p:spPr bwMode="auto">
            <a:xfrm>
              <a:off x="114458298" y="106280986"/>
              <a:ext cx="281250" cy="318229"/>
            </a:xfrm>
            <a:custGeom>
              <a:avLst/>
              <a:gdLst/>
              <a:ahLst/>
              <a:cxnLst>
                <a:cxn ang="0">
                  <a:pos x="12" y="60"/>
                </a:cxn>
                <a:cxn ang="0">
                  <a:pos x="46" y="7"/>
                </a:cxn>
                <a:cxn ang="0">
                  <a:pos x="75" y="11"/>
                </a:cxn>
                <a:cxn ang="0">
                  <a:pos x="38" y="3"/>
                </a:cxn>
                <a:cxn ang="0">
                  <a:pos x="5" y="55"/>
                </a:cxn>
                <a:cxn ang="0">
                  <a:pos x="28" y="85"/>
                </a:cxn>
                <a:cxn ang="0">
                  <a:pos x="12" y="60"/>
                </a:cxn>
              </a:cxnLst>
              <a:rect l="0" t="0" r="r" b="b"/>
              <a:pathLst>
                <a:path w="75" h="85">
                  <a:moveTo>
                    <a:pt x="12" y="60"/>
                  </a:moveTo>
                  <a:cubicBezTo>
                    <a:pt x="7" y="36"/>
                    <a:pt x="22" y="13"/>
                    <a:pt x="46" y="7"/>
                  </a:cubicBezTo>
                  <a:cubicBezTo>
                    <a:pt x="56" y="5"/>
                    <a:pt x="66" y="7"/>
                    <a:pt x="75" y="11"/>
                  </a:cubicBezTo>
                  <a:cubicBezTo>
                    <a:pt x="65" y="3"/>
                    <a:pt x="52" y="0"/>
                    <a:pt x="38" y="3"/>
                  </a:cubicBezTo>
                  <a:cubicBezTo>
                    <a:pt x="15" y="8"/>
                    <a:pt x="0" y="31"/>
                    <a:pt x="5" y="55"/>
                  </a:cubicBezTo>
                  <a:cubicBezTo>
                    <a:pt x="8" y="68"/>
                    <a:pt x="16" y="79"/>
                    <a:pt x="28" y="85"/>
                  </a:cubicBezTo>
                  <a:cubicBezTo>
                    <a:pt x="20" y="79"/>
                    <a:pt x="14" y="70"/>
                    <a:pt x="12" y="60"/>
                  </a:cubicBezTo>
                  <a:close/>
                </a:path>
              </a:pathLst>
            </a:custGeom>
            <a:gradFill rotWithShape="1">
              <a:gsLst>
                <a:gs pos="0">
                  <a:schemeClr val="accent2"/>
                </a:gs>
                <a:gs pos="100000">
                  <a:schemeClr val="accent3"/>
                </a:gs>
              </a:gsLst>
              <a:lin ang="189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14" name="Freeform 7"/>
            <p:cNvSpPr>
              <a:spLocks/>
            </p:cNvSpPr>
            <p:nvPr/>
          </p:nvSpPr>
          <p:spPr bwMode="auto">
            <a:xfrm>
              <a:off x="114525798" y="106344180"/>
              <a:ext cx="187875" cy="225694"/>
            </a:xfrm>
            <a:custGeom>
              <a:avLst/>
              <a:gdLst/>
              <a:ahLst/>
              <a:cxnLst>
                <a:cxn ang="0">
                  <a:pos x="10" y="43"/>
                </a:cxn>
                <a:cxn ang="0">
                  <a:pos x="30" y="5"/>
                </a:cxn>
                <a:cxn ang="0">
                  <a:pos x="50" y="6"/>
                </a:cxn>
                <a:cxn ang="0">
                  <a:pos x="25" y="3"/>
                </a:cxn>
                <a:cxn ang="0">
                  <a:pos x="5" y="41"/>
                </a:cxn>
                <a:cxn ang="0">
                  <a:pos x="22" y="60"/>
                </a:cxn>
                <a:cxn ang="0">
                  <a:pos x="10" y="43"/>
                </a:cxn>
              </a:cxnLst>
              <a:rect l="0" t="0" r="r" b="b"/>
              <a:pathLst>
                <a:path w="50" h="60">
                  <a:moveTo>
                    <a:pt x="10" y="43"/>
                  </a:moveTo>
                  <a:cubicBezTo>
                    <a:pt x="5" y="27"/>
                    <a:pt x="14" y="10"/>
                    <a:pt x="30" y="5"/>
                  </a:cubicBezTo>
                  <a:cubicBezTo>
                    <a:pt x="37" y="3"/>
                    <a:pt x="44" y="4"/>
                    <a:pt x="50" y="6"/>
                  </a:cubicBezTo>
                  <a:cubicBezTo>
                    <a:pt x="43" y="1"/>
                    <a:pt x="34" y="0"/>
                    <a:pt x="25" y="3"/>
                  </a:cubicBezTo>
                  <a:cubicBezTo>
                    <a:pt x="9" y="8"/>
                    <a:pt x="0" y="25"/>
                    <a:pt x="5" y="41"/>
                  </a:cubicBezTo>
                  <a:cubicBezTo>
                    <a:pt x="8" y="50"/>
                    <a:pt x="14" y="56"/>
                    <a:pt x="22" y="60"/>
                  </a:cubicBezTo>
                  <a:cubicBezTo>
                    <a:pt x="17" y="56"/>
                    <a:pt x="12" y="50"/>
                    <a:pt x="10" y="43"/>
                  </a:cubicBezTo>
                  <a:close/>
                </a:path>
              </a:pathLst>
            </a:custGeom>
            <a:gradFill rotWithShape="1">
              <a:gsLst>
                <a:gs pos="0">
                  <a:schemeClr val="accent1"/>
                </a:gs>
                <a:gs pos="100000">
                  <a:schemeClr val="accent3"/>
                </a:gs>
              </a:gsLst>
              <a:lin ang="189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15" name="Freeform 8"/>
            <p:cNvSpPr>
              <a:spLocks/>
            </p:cNvSpPr>
            <p:nvPr/>
          </p:nvSpPr>
          <p:spPr bwMode="auto">
            <a:xfrm>
              <a:off x="114551673" y="106344180"/>
              <a:ext cx="229500" cy="172657"/>
            </a:xfrm>
            <a:custGeom>
              <a:avLst/>
              <a:gdLst/>
              <a:ahLst/>
              <a:cxnLst>
                <a:cxn ang="0">
                  <a:pos x="7" y="26"/>
                </a:cxn>
                <a:cxn ang="0">
                  <a:pos x="48" y="13"/>
                </a:cxn>
                <a:cxn ang="0">
                  <a:pos x="61" y="28"/>
                </a:cxn>
                <a:cxn ang="0">
                  <a:pos x="46" y="7"/>
                </a:cxn>
                <a:cxn ang="0">
                  <a:pos x="5" y="20"/>
                </a:cxn>
                <a:cxn ang="0">
                  <a:pos x="4" y="46"/>
                </a:cxn>
                <a:cxn ang="0">
                  <a:pos x="7" y="26"/>
                </a:cxn>
              </a:cxnLst>
              <a:rect l="0" t="0" r="r" b="b"/>
              <a:pathLst>
                <a:path w="61" h="46">
                  <a:moveTo>
                    <a:pt x="7" y="26"/>
                  </a:moveTo>
                  <a:cubicBezTo>
                    <a:pt x="14" y="11"/>
                    <a:pt x="33" y="5"/>
                    <a:pt x="48" y="13"/>
                  </a:cubicBezTo>
                  <a:cubicBezTo>
                    <a:pt x="54" y="17"/>
                    <a:pt x="59" y="22"/>
                    <a:pt x="61" y="28"/>
                  </a:cubicBezTo>
                  <a:cubicBezTo>
                    <a:pt x="60" y="20"/>
                    <a:pt x="54" y="12"/>
                    <a:pt x="46" y="7"/>
                  </a:cubicBezTo>
                  <a:cubicBezTo>
                    <a:pt x="31" y="0"/>
                    <a:pt x="13" y="5"/>
                    <a:pt x="5" y="20"/>
                  </a:cubicBezTo>
                  <a:cubicBezTo>
                    <a:pt x="0" y="29"/>
                    <a:pt x="0" y="38"/>
                    <a:pt x="4" y="46"/>
                  </a:cubicBezTo>
                  <a:cubicBezTo>
                    <a:pt x="2" y="40"/>
                    <a:pt x="3" y="32"/>
                    <a:pt x="7" y="26"/>
                  </a:cubicBezTo>
                  <a:close/>
                </a:path>
              </a:pathLst>
            </a:custGeom>
            <a:gradFill rotWithShape="1">
              <a:gsLst>
                <a:gs pos="0">
                  <a:schemeClr val="accent1"/>
                </a:gs>
                <a:gs pos="100000">
                  <a:schemeClr val="accent3"/>
                </a:gs>
              </a:gsLst>
              <a:lin ang="18900000" scaled="1"/>
            </a:gradFill>
            <a:ln w="9525">
              <a:noFill/>
              <a:round/>
              <a:headEnd/>
              <a:tailEnd/>
            </a:ln>
            <a:effectLst/>
          </p:spPr>
          <p:txBody>
            <a:bodyPr/>
            <a:lstStyle/>
            <a:p>
              <a:pPr fontAlgn="auto">
                <a:spcBef>
                  <a:spcPts val="0"/>
                </a:spcBef>
                <a:spcAft>
                  <a:spcPts val="0"/>
                </a:spcAft>
                <a:defRPr/>
              </a:pPr>
              <a:endParaRPr lang="en-US">
                <a:latin typeface="+mn-lt"/>
              </a:endParaRPr>
            </a:p>
          </p:txBody>
        </p:sp>
      </p:grpSp>
    </p:spTree>
    <p:extLst>
      <p:ext uri="{BB962C8B-B14F-4D97-AF65-F5344CB8AC3E}">
        <p14:creationId xmlns:p14="http://schemas.microsoft.com/office/powerpoint/2010/main" val="3881671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1371600" y="685800"/>
            <a:ext cx="6705600" cy="5791200"/>
          </a:xfrm>
        </p:spPr>
        <p:txBody>
          <a:bodyPr>
            <a:normAutofit fontScale="92500" lnSpcReduction="10000"/>
          </a:bodyPr>
          <a:lstStyle/>
          <a:p>
            <a:pPr>
              <a:lnSpc>
                <a:spcPct val="110000"/>
              </a:lnSpc>
            </a:pPr>
            <a:r>
              <a:rPr lang="ru-RU" dirty="0"/>
              <a:t> </a:t>
            </a:r>
            <a:r>
              <a:rPr lang="ru-RU" dirty="0" smtClean="0"/>
              <a:t>          Страхование </a:t>
            </a:r>
            <a:r>
              <a:rPr lang="ru-RU" dirty="0"/>
              <a:t>ответственности не предусматривает установление  заранее страховой суммы и застрахованного, то есть физического или юридического  лица, которому должны выплачиваться страховое обеспечение или страховое  возмещение при наступлении страхового случая. И то, и другое выявляется только  при наступлении страхового случая, то есть при причинении ущерба (вреда)  третьему лицу</a:t>
            </a:r>
            <a:r>
              <a:rPr lang="ru-RU" dirty="0" smtClean="0"/>
              <a:t>.</a:t>
            </a:r>
          </a:p>
          <a:p>
            <a:pPr>
              <a:lnSpc>
                <a:spcPct val="110000"/>
              </a:lnSpc>
            </a:pPr>
            <a:endParaRPr lang="ru-RU" dirty="0" smtClean="0"/>
          </a:p>
          <a:p>
            <a:pPr>
              <a:lnSpc>
                <a:spcPct val="110000"/>
              </a:lnSpc>
            </a:pPr>
            <a:r>
              <a:rPr lang="ru-RU" dirty="0"/>
              <a:t> </a:t>
            </a:r>
            <a:r>
              <a:rPr lang="ru-RU" dirty="0" smtClean="0"/>
              <a:t>   Под </a:t>
            </a:r>
            <a:r>
              <a:rPr lang="ru-RU" dirty="0"/>
              <a:t>причинением вреда имущественным интересом потерпевшего  подразумевается вред, выраженный в предполагаемой денежной сумме. </a:t>
            </a:r>
            <a:r>
              <a:rPr lang="ru-RU" dirty="0" smtClean="0"/>
              <a:t> Например</a:t>
            </a:r>
            <a:r>
              <a:rPr lang="ru-RU" dirty="0"/>
              <a:t>,  причинением вреда (ущерба) личности считается снижение или утрата  трудоспособности физического лица вследствие телесного или иного повреждения  здоровья; ухудшение материального состояния из-за невыполнения страхователем договорных  условий; причинение смерти и другие. Причинением вреда (ущерба) имуществу  считается повреждение, уничтожение, разрушение, кража и т.п. имущества граждан  или хозяйствующих субъектов.</a:t>
            </a:r>
          </a:p>
        </p:txBody>
      </p:sp>
    </p:spTree>
    <p:extLst>
      <p:ext uri="{BB962C8B-B14F-4D97-AF65-F5344CB8AC3E}">
        <p14:creationId xmlns:p14="http://schemas.microsoft.com/office/powerpoint/2010/main" val="1216169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1295400" y="685800"/>
            <a:ext cx="3810000" cy="4953000"/>
          </a:xfrm>
        </p:spPr>
        <p:txBody>
          <a:bodyPr>
            <a:normAutofit/>
          </a:bodyPr>
          <a:lstStyle/>
          <a:p>
            <a:r>
              <a:rPr lang="ru-RU" dirty="0"/>
              <a:t>Страхование ответственности охватывает широкий круг видов  страхования: </a:t>
            </a:r>
            <a:endParaRPr lang="ru-RU" dirty="0" smtClean="0"/>
          </a:p>
          <a:p>
            <a:r>
              <a:rPr lang="ru-RU" dirty="0" smtClean="0"/>
              <a:t>страхование </a:t>
            </a:r>
            <a:r>
              <a:rPr lang="ru-RU" dirty="0"/>
              <a:t>гражданско-правовой ответственности владельцев средств транспорта</a:t>
            </a:r>
            <a:r>
              <a:rPr lang="ru-RU"/>
              <a:t>,  </a:t>
            </a:r>
            <a:r>
              <a:rPr lang="ru-RU" smtClean="0"/>
              <a:t> </a:t>
            </a:r>
            <a:r>
              <a:rPr lang="ru-RU" dirty="0"/>
              <a:t>ответственности перевозчика  перед пассажирами, страхование профессиональной ответственности,  ответственности экологических рисков, страхование деловой ответственности,  страхование ядерной ответственности и др.</a:t>
            </a:r>
          </a:p>
        </p:txBody>
      </p:sp>
      <p:pic>
        <p:nvPicPr>
          <p:cNvPr id="3074" name="Picture 2" descr="http://img.vl.ru/i/news/add_files/stroitelstvo233.jpg"/>
          <p:cNvPicPr>
            <a:picLocks noGrp="1" noChangeAspect="1" noChangeArrowheads="1"/>
          </p:cNvPicPr>
          <p:nvPr>
            <p:ph type="pic" idx="10"/>
          </p:nvPr>
        </p:nvPicPr>
        <p:blipFill>
          <a:blip r:embed="rId2">
            <a:extLst>
              <a:ext uri="{28A0092B-C50C-407E-A947-70E740481C1C}">
                <a14:useLocalDpi xmlns:a14="http://schemas.microsoft.com/office/drawing/2010/main" val="0"/>
              </a:ext>
            </a:extLst>
          </a:blip>
          <a:srcRect l="19182" r="19182"/>
          <a:stretch>
            <a:fillRect/>
          </a:stretch>
        </p:blipFill>
        <p:spPr bwMode="auto">
          <a:xfrm>
            <a:off x="5410200" y="685800"/>
            <a:ext cx="3124200" cy="4648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38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cn.kz/upload/userfiles/image/2468db6c55a36e73aeeb5614ccfb6bf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2014" y="228600"/>
            <a:ext cx="2703513" cy="20276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Content Placeholder 11"/>
          <p:cNvSpPr>
            <a:spLocks noGrp="1"/>
          </p:cNvSpPr>
          <p:nvPr>
            <p:ph idx="1"/>
          </p:nvPr>
        </p:nvSpPr>
        <p:spPr>
          <a:xfrm>
            <a:off x="1447800" y="1676400"/>
            <a:ext cx="7100888" cy="4724400"/>
          </a:xfrm>
        </p:spPr>
        <p:txBody>
          <a:bodyPr>
            <a:normAutofit fontScale="62500" lnSpcReduction="20000"/>
          </a:bodyPr>
          <a:lstStyle/>
          <a:p>
            <a:pPr marL="0" indent="0">
              <a:buNone/>
            </a:pPr>
            <a:r>
              <a:rPr lang="ru-RU" dirty="0">
                <a:solidFill>
                  <a:schemeClr val="tx2">
                    <a:lumMod val="50000"/>
                  </a:schemeClr>
                </a:solidFill>
              </a:rPr>
              <a:t>Социально- экономическое содержание страхования гражданской  ответственности владельцев транспортных средств заключается с одной стороны в  защите экономических интересов специфической группы страхователей владельцев  механизированных средств, а с другой – обеспечение потерпевшим (гражданам и  организациям) возмещения ущерба, причиненного владельцами средств транспорта во  время их эксплуатации</a:t>
            </a:r>
            <a:r>
              <a:rPr lang="ru-RU" dirty="0" smtClean="0">
                <a:solidFill>
                  <a:schemeClr val="tx2">
                    <a:lumMod val="50000"/>
                  </a:schemeClr>
                </a:solidFill>
              </a:rPr>
              <a:t>.</a:t>
            </a:r>
          </a:p>
          <a:p>
            <a:pPr marL="0" indent="0">
              <a:buNone/>
            </a:pPr>
            <a:r>
              <a:rPr lang="ru-RU" dirty="0">
                <a:solidFill>
                  <a:schemeClr val="tx2">
                    <a:lumMod val="50000"/>
                  </a:schemeClr>
                </a:solidFill>
              </a:rPr>
              <a:t> В Республике Казахстан страхование гражданско-правовой ответственности  владельцев автотранспортных средств проводится в обязательной форме. Владелец  транспортного средства обязан застраховать гражданско-правовую ответственность  по всем эксплуатируемым им автотранспортным средствам</a:t>
            </a:r>
            <a:r>
              <a:rPr lang="ru-RU" dirty="0" smtClean="0">
                <a:solidFill>
                  <a:schemeClr val="tx2">
                    <a:lumMod val="50000"/>
                  </a:schemeClr>
                </a:solidFill>
              </a:rPr>
              <a:t>.</a:t>
            </a:r>
          </a:p>
          <a:p>
            <a:pPr marL="0" indent="0">
              <a:buNone/>
            </a:pPr>
            <a:r>
              <a:rPr lang="ru-RU" dirty="0">
                <a:solidFill>
                  <a:schemeClr val="tx2">
                    <a:lumMod val="50000"/>
                  </a:schemeClr>
                </a:solidFill>
              </a:rPr>
              <a:t>Обязательному страхованию подлежит гражданско-правовая ответственность  владельцев автотранспортных средств – юридических лиц, независимо от форм  собственности и ведомственной подчиненности, включая иностранные, совместные с  иностранными и другие организации, расположенные на </a:t>
            </a:r>
            <a:r>
              <a:rPr lang="ru-RU" dirty="0" smtClean="0">
                <a:solidFill>
                  <a:schemeClr val="tx2">
                    <a:lumMod val="50000"/>
                  </a:schemeClr>
                </a:solidFill>
              </a:rPr>
              <a:t>территории РК, </a:t>
            </a:r>
            <a:r>
              <a:rPr lang="ru-RU" dirty="0">
                <a:solidFill>
                  <a:schemeClr val="tx2">
                    <a:lumMod val="50000"/>
                  </a:schemeClr>
                </a:solidFill>
              </a:rPr>
              <a:t>и владельцев автотранспортных средств – физических </a:t>
            </a:r>
            <a:r>
              <a:rPr lang="ru-RU" dirty="0" smtClean="0">
                <a:solidFill>
                  <a:schemeClr val="tx2">
                    <a:lumMod val="50000"/>
                  </a:schemeClr>
                </a:solidFill>
              </a:rPr>
              <a:t>лиц РК,  </a:t>
            </a:r>
            <a:r>
              <a:rPr lang="ru-RU" dirty="0">
                <a:solidFill>
                  <a:schemeClr val="tx2">
                    <a:lumMod val="50000"/>
                  </a:schemeClr>
                </a:solidFill>
              </a:rPr>
              <a:t>так и иностранных граждан и лиц без гражданства, за вред и ущерб, причиненный  потерпевшим вследствие дорожно-транспортных происшествий, а, именно, жизни или  здоровью граждан, имуществу юридических лиц, граждан. </a:t>
            </a:r>
          </a:p>
          <a:p>
            <a:pPr marL="0" indent="0">
              <a:buNone/>
            </a:pPr>
            <a:endParaRPr lang="ru-RU" dirty="0"/>
          </a:p>
        </p:txBody>
      </p:sp>
      <p:sp>
        <p:nvSpPr>
          <p:cNvPr id="9" name="Subtitle 8"/>
          <p:cNvSpPr>
            <a:spLocks noGrp="1"/>
          </p:cNvSpPr>
          <p:nvPr>
            <p:ph type="subTitle" idx="11"/>
          </p:nvPr>
        </p:nvSpPr>
        <p:spPr>
          <a:xfrm>
            <a:off x="1295400" y="409575"/>
            <a:ext cx="6629400" cy="1266825"/>
          </a:xfrm>
        </p:spPr>
        <p:txBody>
          <a:bodyPr>
            <a:normAutofit/>
          </a:bodyPr>
          <a:lstStyle/>
          <a:p>
            <a:r>
              <a:rPr lang="ru-RU" b="1" dirty="0">
                <a:solidFill>
                  <a:srgbClr val="FF0000"/>
                </a:solidFill>
              </a:rPr>
              <a:t>Страхование гражданско-правовой ответственности владельцев </a:t>
            </a:r>
            <a:endParaRPr lang="ru-RU" b="1" dirty="0" smtClean="0">
              <a:solidFill>
                <a:srgbClr val="FF0000"/>
              </a:solidFill>
            </a:endParaRPr>
          </a:p>
          <a:p>
            <a:r>
              <a:rPr lang="ru-RU" b="1" dirty="0" smtClean="0">
                <a:solidFill>
                  <a:srgbClr val="FF0000"/>
                </a:solidFill>
              </a:rPr>
              <a:t>транспортных </a:t>
            </a:r>
            <a:r>
              <a:rPr lang="ru-RU" b="1" dirty="0">
                <a:solidFill>
                  <a:srgbClr val="FF0000"/>
                </a:solidFill>
              </a:rPr>
              <a:t>средств</a:t>
            </a:r>
            <a:r>
              <a:rPr lang="ru-RU" b="1" dirty="0">
                <a:solidFill>
                  <a:srgbClr val="002060"/>
                </a:solidFill>
              </a:rPr>
              <a:t>.</a:t>
            </a:r>
            <a:endParaRPr lang="en-US" dirty="0"/>
          </a:p>
        </p:txBody>
      </p:sp>
      <p:grpSp>
        <p:nvGrpSpPr>
          <p:cNvPr id="6" name="Group 2"/>
          <p:cNvGrpSpPr>
            <a:grpSpLocks/>
          </p:cNvGrpSpPr>
          <p:nvPr/>
        </p:nvGrpSpPr>
        <p:grpSpPr bwMode="auto">
          <a:xfrm>
            <a:off x="8077200" y="304800"/>
            <a:ext cx="635000" cy="685800"/>
            <a:chOff x="114379548" y="106280986"/>
            <a:chExt cx="450000" cy="487500"/>
          </a:xfrm>
        </p:grpSpPr>
        <p:sp>
          <p:nvSpPr>
            <p:cNvPr id="7" name="Freeform 3"/>
            <p:cNvSpPr>
              <a:spLocks/>
            </p:cNvSpPr>
            <p:nvPr/>
          </p:nvSpPr>
          <p:spPr bwMode="auto">
            <a:xfrm>
              <a:off x="114398673" y="106461542"/>
              <a:ext cx="430875" cy="306944"/>
            </a:xfrm>
            <a:custGeom>
              <a:avLst/>
              <a:gdLst/>
              <a:ahLst/>
              <a:cxnLst>
                <a:cxn ang="0">
                  <a:pos x="101" y="37"/>
                </a:cxn>
                <a:cxn ang="0">
                  <a:pos x="23" y="54"/>
                </a:cxn>
                <a:cxn ang="0">
                  <a:pos x="0" y="24"/>
                </a:cxn>
                <a:cxn ang="0">
                  <a:pos x="26" y="65"/>
                </a:cxn>
                <a:cxn ang="0">
                  <a:pos x="103" y="48"/>
                </a:cxn>
                <a:cxn ang="0">
                  <a:pos x="110" y="0"/>
                </a:cxn>
                <a:cxn ang="0">
                  <a:pos x="101" y="37"/>
                </a:cxn>
              </a:cxnLst>
              <a:rect l="0" t="0" r="r" b="b"/>
              <a:pathLst>
                <a:path w="115" h="82">
                  <a:moveTo>
                    <a:pt x="101" y="37"/>
                  </a:moveTo>
                  <a:cubicBezTo>
                    <a:pt x="84" y="64"/>
                    <a:pt x="49" y="71"/>
                    <a:pt x="23" y="54"/>
                  </a:cubicBezTo>
                  <a:cubicBezTo>
                    <a:pt x="12" y="47"/>
                    <a:pt x="4" y="36"/>
                    <a:pt x="0" y="24"/>
                  </a:cubicBezTo>
                  <a:cubicBezTo>
                    <a:pt x="2" y="40"/>
                    <a:pt x="11" y="56"/>
                    <a:pt x="26" y="65"/>
                  </a:cubicBezTo>
                  <a:cubicBezTo>
                    <a:pt x="52" y="82"/>
                    <a:pt x="87" y="75"/>
                    <a:pt x="103" y="48"/>
                  </a:cubicBezTo>
                  <a:cubicBezTo>
                    <a:pt x="113" y="34"/>
                    <a:pt x="115" y="16"/>
                    <a:pt x="110" y="0"/>
                  </a:cubicBezTo>
                  <a:cubicBezTo>
                    <a:pt x="111" y="13"/>
                    <a:pt x="108" y="26"/>
                    <a:pt x="101" y="37"/>
                  </a:cubicBezTo>
                  <a:close/>
                </a:path>
              </a:pathLst>
            </a:custGeom>
            <a:gradFill rotWithShape="1">
              <a:gsLst>
                <a:gs pos="0">
                  <a:schemeClr val="accent3"/>
                </a:gs>
                <a:gs pos="100000">
                  <a:schemeClr val="accent1"/>
                </a:gs>
              </a:gsLst>
              <a:lin ang="27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11" name="Freeform 4"/>
            <p:cNvSpPr>
              <a:spLocks/>
            </p:cNvSpPr>
            <p:nvPr/>
          </p:nvSpPr>
          <p:spPr bwMode="auto">
            <a:xfrm>
              <a:off x="114379548" y="106355465"/>
              <a:ext cx="408375" cy="364497"/>
            </a:xfrm>
            <a:custGeom>
              <a:avLst/>
              <a:gdLst/>
              <a:ahLst/>
              <a:cxnLst>
                <a:cxn ang="0">
                  <a:pos x="77" y="81"/>
                </a:cxn>
                <a:cxn ang="0">
                  <a:pos x="10" y="38"/>
                </a:cxn>
                <a:cxn ang="0">
                  <a:pos x="15" y="0"/>
                </a:cxn>
                <a:cxn ang="0">
                  <a:pos x="4" y="47"/>
                </a:cxn>
                <a:cxn ang="0">
                  <a:pos x="71" y="91"/>
                </a:cxn>
                <a:cxn ang="0">
                  <a:pos x="109" y="61"/>
                </a:cxn>
                <a:cxn ang="0">
                  <a:pos x="77" y="81"/>
                </a:cxn>
              </a:cxnLst>
              <a:rect l="0" t="0" r="r" b="b"/>
              <a:pathLst>
                <a:path w="109" h="97">
                  <a:moveTo>
                    <a:pt x="77" y="81"/>
                  </a:moveTo>
                  <a:cubicBezTo>
                    <a:pt x="46" y="88"/>
                    <a:pt x="16" y="68"/>
                    <a:pt x="10" y="38"/>
                  </a:cubicBezTo>
                  <a:cubicBezTo>
                    <a:pt x="7" y="25"/>
                    <a:pt x="9" y="12"/>
                    <a:pt x="15" y="0"/>
                  </a:cubicBezTo>
                  <a:cubicBezTo>
                    <a:pt x="5" y="13"/>
                    <a:pt x="0" y="30"/>
                    <a:pt x="4" y="47"/>
                  </a:cubicBezTo>
                  <a:cubicBezTo>
                    <a:pt x="10" y="78"/>
                    <a:pt x="40" y="97"/>
                    <a:pt x="71" y="91"/>
                  </a:cubicBezTo>
                  <a:cubicBezTo>
                    <a:pt x="88" y="87"/>
                    <a:pt x="102" y="76"/>
                    <a:pt x="109" y="61"/>
                  </a:cubicBezTo>
                  <a:cubicBezTo>
                    <a:pt x="101" y="71"/>
                    <a:pt x="90" y="78"/>
                    <a:pt x="77" y="81"/>
                  </a:cubicBezTo>
                  <a:close/>
                </a:path>
              </a:pathLst>
            </a:custGeom>
            <a:gradFill rotWithShape="1">
              <a:gsLst>
                <a:gs pos="0">
                  <a:schemeClr val="accent3"/>
                </a:gs>
                <a:gs pos="100000">
                  <a:schemeClr val="accent1"/>
                </a:gs>
              </a:gsLst>
              <a:lin ang="27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13" name="Freeform 5"/>
            <p:cNvSpPr>
              <a:spLocks/>
            </p:cNvSpPr>
            <p:nvPr/>
          </p:nvSpPr>
          <p:spPr bwMode="auto">
            <a:xfrm>
              <a:off x="114421173" y="106295656"/>
              <a:ext cx="236250" cy="334028"/>
            </a:xfrm>
            <a:custGeom>
              <a:avLst/>
              <a:gdLst/>
              <a:ahLst/>
              <a:cxnLst>
                <a:cxn ang="0">
                  <a:pos x="34" y="78"/>
                </a:cxn>
                <a:cxn ang="0">
                  <a:pos x="21" y="18"/>
                </a:cxn>
                <a:cxn ang="0">
                  <a:pos x="45" y="0"/>
                </a:cxn>
                <a:cxn ang="0">
                  <a:pos x="13" y="20"/>
                </a:cxn>
                <a:cxn ang="0">
                  <a:pos x="26" y="80"/>
                </a:cxn>
                <a:cxn ang="0">
                  <a:pos x="63" y="85"/>
                </a:cxn>
                <a:cxn ang="0">
                  <a:pos x="34" y="78"/>
                </a:cxn>
              </a:cxnLst>
              <a:rect l="0" t="0" r="r" b="b"/>
              <a:pathLst>
                <a:path w="63" h="89">
                  <a:moveTo>
                    <a:pt x="34" y="78"/>
                  </a:moveTo>
                  <a:cubicBezTo>
                    <a:pt x="14" y="65"/>
                    <a:pt x="8" y="38"/>
                    <a:pt x="21" y="18"/>
                  </a:cubicBezTo>
                  <a:cubicBezTo>
                    <a:pt x="27" y="9"/>
                    <a:pt x="35" y="3"/>
                    <a:pt x="45" y="0"/>
                  </a:cubicBezTo>
                  <a:cubicBezTo>
                    <a:pt x="32" y="1"/>
                    <a:pt x="20" y="8"/>
                    <a:pt x="13" y="20"/>
                  </a:cubicBezTo>
                  <a:cubicBezTo>
                    <a:pt x="0" y="40"/>
                    <a:pt x="5" y="67"/>
                    <a:pt x="26" y="80"/>
                  </a:cubicBezTo>
                  <a:cubicBezTo>
                    <a:pt x="37" y="88"/>
                    <a:pt x="51" y="89"/>
                    <a:pt x="63" y="85"/>
                  </a:cubicBezTo>
                  <a:cubicBezTo>
                    <a:pt x="53" y="86"/>
                    <a:pt x="43" y="84"/>
                    <a:pt x="34" y="78"/>
                  </a:cubicBezTo>
                  <a:close/>
                </a:path>
              </a:pathLst>
            </a:custGeom>
            <a:gradFill rotWithShape="1">
              <a:gsLst>
                <a:gs pos="0">
                  <a:schemeClr val="accent2"/>
                </a:gs>
                <a:gs pos="100000">
                  <a:schemeClr val="accent3"/>
                </a:gs>
              </a:gsLst>
              <a:lin ang="189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14" name="Freeform 6"/>
            <p:cNvSpPr>
              <a:spLocks/>
            </p:cNvSpPr>
            <p:nvPr/>
          </p:nvSpPr>
          <p:spPr bwMode="auto">
            <a:xfrm>
              <a:off x="114458298" y="106280986"/>
              <a:ext cx="281250" cy="318229"/>
            </a:xfrm>
            <a:custGeom>
              <a:avLst/>
              <a:gdLst/>
              <a:ahLst/>
              <a:cxnLst>
                <a:cxn ang="0">
                  <a:pos x="12" y="60"/>
                </a:cxn>
                <a:cxn ang="0">
                  <a:pos x="46" y="7"/>
                </a:cxn>
                <a:cxn ang="0">
                  <a:pos x="75" y="11"/>
                </a:cxn>
                <a:cxn ang="0">
                  <a:pos x="38" y="3"/>
                </a:cxn>
                <a:cxn ang="0">
                  <a:pos x="5" y="55"/>
                </a:cxn>
                <a:cxn ang="0">
                  <a:pos x="28" y="85"/>
                </a:cxn>
                <a:cxn ang="0">
                  <a:pos x="12" y="60"/>
                </a:cxn>
              </a:cxnLst>
              <a:rect l="0" t="0" r="r" b="b"/>
              <a:pathLst>
                <a:path w="75" h="85">
                  <a:moveTo>
                    <a:pt x="12" y="60"/>
                  </a:moveTo>
                  <a:cubicBezTo>
                    <a:pt x="7" y="36"/>
                    <a:pt x="22" y="13"/>
                    <a:pt x="46" y="7"/>
                  </a:cubicBezTo>
                  <a:cubicBezTo>
                    <a:pt x="56" y="5"/>
                    <a:pt x="66" y="7"/>
                    <a:pt x="75" y="11"/>
                  </a:cubicBezTo>
                  <a:cubicBezTo>
                    <a:pt x="65" y="3"/>
                    <a:pt x="52" y="0"/>
                    <a:pt x="38" y="3"/>
                  </a:cubicBezTo>
                  <a:cubicBezTo>
                    <a:pt x="15" y="8"/>
                    <a:pt x="0" y="31"/>
                    <a:pt x="5" y="55"/>
                  </a:cubicBezTo>
                  <a:cubicBezTo>
                    <a:pt x="8" y="68"/>
                    <a:pt x="16" y="79"/>
                    <a:pt x="28" y="85"/>
                  </a:cubicBezTo>
                  <a:cubicBezTo>
                    <a:pt x="20" y="79"/>
                    <a:pt x="14" y="70"/>
                    <a:pt x="12" y="60"/>
                  </a:cubicBezTo>
                  <a:close/>
                </a:path>
              </a:pathLst>
            </a:custGeom>
            <a:gradFill rotWithShape="1">
              <a:gsLst>
                <a:gs pos="0">
                  <a:schemeClr val="accent2"/>
                </a:gs>
                <a:gs pos="100000">
                  <a:schemeClr val="accent3"/>
                </a:gs>
              </a:gsLst>
              <a:lin ang="189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15" name="Freeform 7"/>
            <p:cNvSpPr>
              <a:spLocks/>
            </p:cNvSpPr>
            <p:nvPr/>
          </p:nvSpPr>
          <p:spPr bwMode="auto">
            <a:xfrm>
              <a:off x="114525798" y="106344180"/>
              <a:ext cx="187875" cy="225694"/>
            </a:xfrm>
            <a:custGeom>
              <a:avLst/>
              <a:gdLst/>
              <a:ahLst/>
              <a:cxnLst>
                <a:cxn ang="0">
                  <a:pos x="10" y="43"/>
                </a:cxn>
                <a:cxn ang="0">
                  <a:pos x="30" y="5"/>
                </a:cxn>
                <a:cxn ang="0">
                  <a:pos x="50" y="6"/>
                </a:cxn>
                <a:cxn ang="0">
                  <a:pos x="25" y="3"/>
                </a:cxn>
                <a:cxn ang="0">
                  <a:pos x="5" y="41"/>
                </a:cxn>
                <a:cxn ang="0">
                  <a:pos x="22" y="60"/>
                </a:cxn>
                <a:cxn ang="0">
                  <a:pos x="10" y="43"/>
                </a:cxn>
              </a:cxnLst>
              <a:rect l="0" t="0" r="r" b="b"/>
              <a:pathLst>
                <a:path w="50" h="60">
                  <a:moveTo>
                    <a:pt x="10" y="43"/>
                  </a:moveTo>
                  <a:cubicBezTo>
                    <a:pt x="5" y="27"/>
                    <a:pt x="14" y="10"/>
                    <a:pt x="30" y="5"/>
                  </a:cubicBezTo>
                  <a:cubicBezTo>
                    <a:pt x="37" y="3"/>
                    <a:pt x="44" y="4"/>
                    <a:pt x="50" y="6"/>
                  </a:cubicBezTo>
                  <a:cubicBezTo>
                    <a:pt x="43" y="1"/>
                    <a:pt x="34" y="0"/>
                    <a:pt x="25" y="3"/>
                  </a:cubicBezTo>
                  <a:cubicBezTo>
                    <a:pt x="9" y="8"/>
                    <a:pt x="0" y="25"/>
                    <a:pt x="5" y="41"/>
                  </a:cubicBezTo>
                  <a:cubicBezTo>
                    <a:pt x="8" y="50"/>
                    <a:pt x="14" y="56"/>
                    <a:pt x="22" y="60"/>
                  </a:cubicBezTo>
                  <a:cubicBezTo>
                    <a:pt x="17" y="56"/>
                    <a:pt x="12" y="50"/>
                    <a:pt x="10" y="43"/>
                  </a:cubicBezTo>
                  <a:close/>
                </a:path>
              </a:pathLst>
            </a:custGeom>
            <a:gradFill rotWithShape="1">
              <a:gsLst>
                <a:gs pos="0">
                  <a:schemeClr val="accent1"/>
                </a:gs>
                <a:gs pos="100000">
                  <a:schemeClr val="accent3"/>
                </a:gs>
              </a:gsLst>
              <a:lin ang="189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16" name="Freeform 8"/>
            <p:cNvSpPr>
              <a:spLocks/>
            </p:cNvSpPr>
            <p:nvPr/>
          </p:nvSpPr>
          <p:spPr bwMode="auto">
            <a:xfrm>
              <a:off x="114551673" y="106344180"/>
              <a:ext cx="229500" cy="172657"/>
            </a:xfrm>
            <a:custGeom>
              <a:avLst/>
              <a:gdLst/>
              <a:ahLst/>
              <a:cxnLst>
                <a:cxn ang="0">
                  <a:pos x="7" y="26"/>
                </a:cxn>
                <a:cxn ang="0">
                  <a:pos x="48" y="13"/>
                </a:cxn>
                <a:cxn ang="0">
                  <a:pos x="61" y="28"/>
                </a:cxn>
                <a:cxn ang="0">
                  <a:pos x="46" y="7"/>
                </a:cxn>
                <a:cxn ang="0">
                  <a:pos x="5" y="20"/>
                </a:cxn>
                <a:cxn ang="0">
                  <a:pos x="4" y="46"/>
                </a:cxn>
                <a:cxn ang="0">
                  <a:pos x="7" y="26"/>
                </a:cxn>
              </a:cxnLst>
              <a:rect l="0" t="0" r="r" b="b"/>
              <a:pathLst>
                <a:path w="61" h="46">
                  <a:moveTo>
                    <a:pt x="7" y="26"/>
                  </a:moveTo>
                  <a:cubicBezTo>
                    <a:pt x="14" y="11"/>
                    <a:pt x="33" y="5"/>
                    <a:pt x="48" y="13"/>
                  </a:cubicBezTo>
                  <a:cubicBezTo>
                    <a:pt x="54" y="17"/>
                    <a:pt x="59" y="22"/>
                    <a:pt x="61" y="28"/>
                  </a:cubicBezTo>
                  <a:cubicBezTo>
                    <a:pt x="60" y="20"/>
                    <a:pt x="54" y="12"/>
                    <a:pt x="46" y="7"/>
                  </a:cubicBezTo>
                  <a:cubicBezTo>
                    <a:pt x="31" y="0"/>
                    <a:pt x="13" y="5"/>
                    <a:pt x="5" y="20"/>
                  </a:cubicBezTo>
                  <a:cubicBezTo>
                    <a:pt x="0" y="29"/>
                    <a:pt x="0" y="38"/>
                    <a:pt x="4" y="46"/>
                  </a:cubicBezTo>
                  <a:cubicBezTo>
                    <a:pt x="2" y="40"/>
                    <a:pt x="3" y="32"/>
                    <a:pt x="7" y="26"/>
                  </a:cubicBezTo>
                  <a:close/>
                </a:path>
              </a:pathLst>
            </a:custGeom>
            <a:gradFill rotWithShape="1">
              <a:gsLst>
                <a:gs pos="0">
                  <a:schemeClr val="accent1"/>
                </a:gs>
                <a:gs pos="100000">
                  <a:schemeClr val="accent3"/>
                </a:gs>
              </a:gsLst>
              <a:lin ang="18900000" scaled="1"/>
            </a:gradFill>
            <a:ln w="9525">
              <a:noFill/>
              <a:round/>
              <a:headEnd/>
              <a:tailEnd/>
            </a:ln>
            <a:effectLst/>
          </p:spPr>
          <p:txBody>
            <a:bodyPr/>
            <a:lstStyle/>
            <a:p>
              <a:pPr fontAlgn="auto">
                <a:spcBef>
                  <a:spcPts val="0"/>
                </a:spcBef>
                <a:spcAft>
                  <a:spcPts val="0"/>
                </a:spcAft>
                <a:defRPr/>
              </a:pPr>
              <a:endParaRPr lang="en-US">
                <a:latin typeface="+mn-lt"/>
              </a:endParaRPr>
            </a:p>
          </p:txBody>
        </p:sp>
      </p:grpSp>
    </p:spTree>
    <p:extLst>
      <p:ext uri="{BB962C8B-B14F-4D97-AF65-F5344CB8AC3E}">
        <p14:creationId xmlns:p14="http://schemas.microsoft.com/office/powerpoint/2010/main" val="1530065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cn.kz/upload/userfiles/image/Car-Insuranc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2050" y="4343400"/>
            <a:ext cx="4171950" cy="2667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Content Placeholder 11"/>
          <p:cNvSpPr>
            <a:spLocks noGrp="1"/>
          </p:cNvSpPr>
          <p:nvPr>
            <p:ph idx="1"/>
          </p:nvPr>
        </p:nvSpPr>
        <p:spPr>
          <a:xfrm>
            <a:off x="1295400" y="409576"/>
            <a:ext cx="7696200" cy="4283870"/>
          </a:xfrm>
        </p:spPr>
        <p:txBody>
          <a:bodyPr>
            <a:normAutofit fontScale="62500" lnSpcReduction="20000"/>
          </a:bodyPr>
          <a:lstStyle/>
          <a:p>
            <a:pPr marL="0" indent="0">
              <a:buNone/>
            </a:pPr>
            <a:r>
              <a:rPr lang="ru-RU" dirty="0">
                <a:solidFill>
                  <a:srgbClr val="FF0000"/>
                </a:solidFill>
              </a:rPr>
              <a:t>Договор обязательного страхования </a:t>
            </a:r>
            <a:r>
              <a:rPr lang="ru-RU" dirty="0">
                <a:solidFill>
                  <a:schemeClr val="tx2">
                    <a:lumMod val="50000"/>
                  </a:schemeClr>
                </a:solidFill>
              </a:rPr>
              <a:t>заключается на основании </a:t>
            </a:r>
            <a:endParaRPr lang="ru-RU" dirty="0" smtClean="0">
              <a:solidFill>
                <a:schemeClr val="tx2">
                  <a:lumMod val="50000"/>
                </a:schemeClr>
              </a:solidFill>
            </a:endParaRPr>
          </a:p>
          <a:p>
            <a:pPr marL="0" indent="0">
              <a:buNone/>
            </a:pPr>
            <a:r>
              <a:rPr lang="ru-RU" dirty="0" smtClean="0">
                <a:solidFill>
                  <a:schemeClr val="tx2">
                    <a:lumMod val="50000"/>
                  </a:schemeClr>
                </a:solidFill>
              </a:rPr>
              <a:t> </a:t>
            </a:r>
            <a:r>
              <a:rPr lang="ru-RU" dirty="0">
                <a:solidFill>
                  <a:schemeClr val="tx2">
                    <a:lumMod val="50000"/>
                  </a:schemeClr>
                </a:solidFill>
              </a:rPr>
              <a:t>письменного заявления </a:t>
            </a:r>
            <a:r>
              <a:rPr lang="ru-RU" dirty="0" smtClean="0">
                <a:solidFill>
                  <a:schemeClr val="tx2">
                    <a:lumMod val="50000"/>
                  </a:schemeClr>
                </a:solidFill>
              </a:rPr>
              <a:t>, заполняемого </a:t>
            </a:r>
            <a:r>
              <a:rPr lang="ru-RU" dirty="0">
                <a:solidFill>
                  <a:schemeClr val="tx2">
                    <a:lumMod val="50000"/>
                  </a:schemeClr>
                </a:solidFill>
              </a:rPr>
              <a:t>страхователем по  </a:t>
            </a:r>
            <a:r>
              <a:rPr lang="ru-RU" dirty="0" smtClean="0">
                <a:solidFill>
                  <a:schemeClr val="tx2">
                    <a:lumMod val="50000"/>
                  </a:schemeClr>
                </a:solidFill>
              </a:rPr>
              <a:t>установленной</a:t>
            </a:r>
          </a:p>
          <a:p>
            <a:pPr marL="0" indent="0">
              <a:buNone/>
            </a:pPr>
            <a:r>
              <a:rPr lang="ru-RU" dirty="0" smtClean="0">
                <a:solidFill>
                  <a:schemeClr val="tx2">
                    <a:lumMod val="50000"/>
                  </a:schemeClr>
                </a:solidFill>
              </a:rPr>
              <a:t> </a:t>
            </a:r>
            <a:r>
              <a:rPr lang="ru-RU" dirty="0">
                <a:solidFill>
                  <a:schemeClr val="tx2">
                    <a:lumMod val="50000"/>
                  </a:schemeClr>
                </a:solidFill>
              </a:rPr>
              <a:t>форме на календарный год (с 1 января по 31 декабря включительно),  а по приобретенным после 1 января средствам автотранспорта – с момента  приобретения по 31 декабря. </a:t>
            </a:r>
          </a:p>
          <a:p>
            <a:pPr marL="0" indent="0">
              <a:buNone/>
            </a:pPr>
            <a:r>
              <a:rPr lang="ru-RU" dirty="0">
                <a:solidFill>
                  <a:schemeClr val="tx2">
                    <a:lumMod val="50000"/>
                  </a:schemeClr>
                </a:solidFill>
              </a:rPr>
              <a:t>  Заключение договора удостоверяется оформлением и выдачей  страхователю страхового полиса установленной формы, являющегося договором страхования</a:t>
            </a:r>
            <a:r>
              <a:rPr lang="ru-RU" dirty="0" smtClean="0">
                <a:solidFill>
                  <a:schemeClr val="tx2">
                    <a:lumMod val="50000"/>
                  </a:schemeClr>
                </a:solidFill>
              </a:rPr>
              <a:t>.</a:t>
            </a:r>
            <a:endParaRPr lang="ru-RU" dirty="0">
              <a:solidFill>
                <a:schemeClr val="tx2">
                  <a:lumMod val="50000"/>
                </a:schemeClr>
              </a:solidFill>
            </a:endParaRPr>
          </a:p>
          <a:p>
            <a:pPr marL="0" indent="0">
              <a:buNone/>
            </a:pPr>
            <a:r>
              <a:rPr lang="ru-RU" dirty="0">
                <a:solidFill>
                  <a:schemeClr val="tx2">
                    <a:lumMod val="50000"/>
                  </a:schemeClr>
                </a:solidFill>
              </a:rPr>
              <a:t>  Одновременно с полисом страхования страхователю на каждую  единицу транспорта выдается талон страхования установленного образца под  номером, соответствующим номеру полиса страхования. </a:t>
            </a:r>
          </a:p>
          <a:p>
            <a:pPr marL="0" indent="0">
              <a:buNone/>
            </a:pPr>
            <a:r>
              <a:rPr lang="ru-RU" dirty="0">
                <a:solidFill>
                  <a:schemeClr val="tx2">
                    <a:lumMod val="50000"/>
                  </a:schemeClr>
                </a:solidFill>
              </a:rPr>
              <a:t>  Страховые платежи уплачиваются единовременно или частями</a:t>
            </a:r>
            <a:r>
              <a:rPr lang="ru-RU" dirty="0" smtClean="0">
                <a:solidFill>
                  <a:schemeClr val="tx2">
                    <a:lumMod val="50000"/>
                  </a:schemeClr>
                </a:solidFill>
              </a:rPr>
              <a:t>.</a:t>
            </a:r>
            <a:endParaRPr lang="ru-RU" dirty="0">
              <a:solidFill>
                <a:schemeClr val="tx2">
                  <a:lumMod val="50000"/>
                </a:schemeClr>
              </a:solidFill>
            </a:endParaRPr>
          </a:p>
          <a:p>
            <a:pPr marL="0" indent="0">
              <a:buNone/>
            </a:pPr>
            <a:r>
              <a:rPr lang="ru-RU" dirty="0">
                <a:solidFill>
                  <a:schemeClr val="tx2">
                    <a:lumMod val="50000"/>
                  </a:schemeClr>
                </a:solidFill>
              </a:rPr>
              <a:t>  Граждане, получившие автотранспортные средства через органы  социального обеспечения бесплатно, инвалиды I и  II групп, а также участники  ВОВ и приравненные к ним лица, уплачивают страховые платежи в размере  </a:t>
            </a:r>
            <a:r>
              <a:rPr lang="ru-RU" dirty="0" smtClean="0">
                <a:solidFill>
                  <a:schemeClr val="tx2">
                    <a:lumMod val="50000"/>
                  </a:schemeClr>
                </a:solidFill>
              </a:rPr>
              <a:t>50%.</a:t>
            </a:r>
            <a:endParaRPr lang="ru-RU" dirty="0">
              <a:solidFill>
                <a:schemeClr val="tx2">
                  <a:lumMod val="50000"/>
                </a:schemeClr>
              </a:solidFill>
            </a:endParaRPr>
          </a:p>
          <a:p>
            <a:pPr marL="0" indent="0">
              <a:buNone/>
            </a:pPr>
            <a:r>
              <a:rPr lang="ru-RU" dirty="0">
                <a:solidFill>
                  <a:schemeClr val="tx2">
                    <a:lumMod val="50000"/>
                  </a:schemeClr>
                </a:solidFill>
              </a:rPr>
              <a:t>  При безаварийной  эксплуатации средства транспорта в течении 2‑х лет страхователю предоставляется  скидка со страхового платежа в размере </a:t>
            </a:r>
            <a:r>
              <a:rPr lang="ru-RU" dirty="0" smtClean="0">
                <a:solidFill>
                  <a:schemeClr val="tx2">
                    <a:lumMod val="50000"/>
                  </a:schemeClr>
                </a:solidFill>
              </a:rPr>
              <a:t>50% установленного </a:t>
            </a:r>
            <a:r>
              <a:rPr lang="ru-RU" dirty="0">
                <a:solidFill>
                  <a:schemeClr val="tx2">
                    <a:lumMod val="50000"/>
                  </a:schemeClr>
                </a:solidFill>
              </a:rPr>
              <a:t>годового  платежа</a:t>
            </a:r>
            <a:r>
              <a:rPr lang="ru-RU" dirty="0" smtClean="0">
                <a:solidFill>
                  <a:schemeClr val="tx2">
                    <a:lumMod val="50000"/>
                  </a:schemeClr>
                </a:solidFill>
              </a:rPr>
              <a:t>.</a:t>
            </a:r>
            <a:endParaRPr lang="ru-RU" dirty="0">
              <a:solidFill>
                <a:schemeClr val="tx2">
                  <a:lumMod val="50000"/>
                </a:schemeClr>
              </a:solidFill>
            </a:endParaRPr>
          </a:p>
        </p:txBody>
      </p:sp>
      <p:grpSp>
        <p:nvGrpSpPr>
          <p:cNvPr id="6" name="Group 2"/>
          <p:cNvGrpSpPr>
            <a:grpSpLocks/>
          </p:cNvGrpSpPr>
          <p:nvPr/>
        </p:nvGrpSpPr>
        <p:grpSpPr bwMode="auto">
          <a:xfrm>
            <a:off x="8077200" y="304800"/>
            <a:ext cx="635000" cy="685800"/>
            <a:chOff x="114379548" y="106280986"/>
            <a:chExt cx="450000" cy="487500"/>
          </a:xfrm>
        </p:grpSpPr>
        <p:sp>
          <p:nvSpPr>
            <p:cNvPr id="7" name="Freeform 3"/>
            <p:cNvSpPr>
              <a:spLocks/>
            </p:cNvSpPr>
            <p:nvPr/>
          </p:nvSpPr>
          <p:spPr bwMode="auto">
            <a:xfrm>
              <a:off x="114398673" y="106461542"/>
              <a:ext cx="430875" cy="306944"/>
            </a:xfrm>
            <a:custGeom>
              <a:avLst/>
              <a:gdLst/>
              <a:ahLst/>
              <a:cxnLst>
                <a:cxn ang="0">
                  <a:pos x="101" y="37"/>
                </a:cxn>
                <a:cxn ang="0">
                  <a:pos x="23" y="54"/>
                </a:cxn>
                <a:cxn ang="0">
                  <a:pos x="0" y="24"/>
                </a:cxn>
                <a:cxn ang="0">
                  <a:pos x="26" y="65"/>
                </a:cxn>
                <a:cxn ang="0">
                  <a:pos x="103" y="48"/>
                </a:cxn>
                <a:cxn ang="0">
                  <a:pos x="110" y="0"/>
                </a:cxn>
                <a:cxn ang="0">
                  <a:pos x="101" y="37"/>
                </a:cxn>
              </a:cxnLst>
              <a:rect l="0" t="0" r="r" b="b"/>
              <a:pathLst>
                <a:path w="115" h="82">
                  <a:moveTo>
                    <a:pt x="101" y="37"/>
                  </a:moveTo>
                  <a:cubicBezTo>
                    <a:pt x="84" y="64"/>
                    <a:pt x="49" y="71"/>
                    <a:pt x="23" y="54"/>
                  </a:cubicBezTo>
                  <a:cubicBezTo>
                    <a:pt x="12" y="47"/>
                    <a:pt x="4" y="36"/>
                    <a:pt x="0" y="24"/>
                  </a:cubicBezTo>
                  <a:cubicBezTo>
                    <a:pt x="2" y="40"/>
                    <a:pt x="11" y="56"/>
                    <a:pt x="26" y="65"/>
                  </a:cubicBezTo>
                  <a:cubicBezTo>
                    <a:pt x="52" y="82"/>
                    <a:pt x="87" y="75"/>
                    <a:pt x="103" y="48"/>
                  </a:cubicBezTo>
                  <a:cubicBezTo>
                    <a:pt x="113" y="34"/>
                    <a:pt x="115" y="16"/>
                    <a:pt x="110" y="0"/>
                  </a:cubicBezTo>
                  <a:cubicBezTo>
                    <a:pt x="111" y="13"/>
                    <a:pt x="108" y="26"/>
                    <a:pt x="101" y="37"/>
                  </a:cubicBezTo>
                  <a:close/>
                </a:path>
              </a:pathLst>
            </a:custGeom>
            <a:gradFill rotWithShape="1">
              <a:gsLst>
                <a:gs pos="0">
                  <a:schemeClr val="accent3"/>
                </a:gs>
                <a:gs pos="100000">
                  <a:schemeClr val="accent1"/>
                </a:gs>
              </a:gsLst>
              <a:lin ang="27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11" name="Freeform 4"/>
            <p:cNvSpPr>
              <a:spLocks/>
            </p:cNvSpPr>
            <p:nvPr/>
          </p:nvSpPr>
          <p:spPr bwMode="auto">
            <a:xfrm>
              <a:off x="114379548" y="106355465"/>
              <a:ext cx="408375" cy="364497"/>
            </a:xfrm>
            <a:custGeom>
              <a:avLst/>
              <a:gdLst/>
              <a:ahLst/>
              <a:cxnLst>
                <a:cxn ang="0">
                  <a:pos x="77" y="81"/>
                </a:cxn>
                <a:cxn ang="0">
                  <a:pos x="10" y="38"/>
                </a:cxn>
                <a:cxn ang="0">
                  <a:pos x="15" y="0"/>
                </a:cxn>
                <a:cxn ang="0">
                  <a:pos x="4" y="47"/>
                </a:cxn>
                <a:cxn ang="0">
                  <a:pos x="71" y="91"/>
                </a:cxn>
                <a:cxn ang="0">
                  <a:pos x="109" y="61"/>
                </a:cxn>
                <a:cxn ang="0">
                  <a:pos x="77" y="81"/>
                </a:cxn>
              </a:cxnLst>
              <a:rect l="0" t="0" r="r" b="b"/>
              <a:pathLst>
                <a:path w="109" h="97">
                  <a:moveTo>
                    <a:pt x="77" y="81"/>
                  </a:moveTo>
                  <a:cubicBezTo>
                    <a:pt x="46" y="88"/>
                    <a:pt x="16" y="68"/>
                    <a:pt x="10" y="38"/>
                  </a:cubicBezTo>
                  <a:cubicBezTo>
                    <a:pt x="7" y="25"/>
                    <a:pt x="9" y="12"/>
                    <a:pt x="15" y="0"/>
                  </a:cubicBezTo>
                  <a:cubicBezTo>
                    <a:pt x="5" y="13"/>
                    <a:pt x="0" y="30"/>
                    <a:pt x="4" y="47"/>
                  </a:cubicBezTo>
                  <a:cubicBezTo>
                    <a:pt x="10" y="78"/>
                    <a:pt x="40" y="97"/>
                    <a:pt x="71" y="91"/>
                  </a:cubicBezTo>
                  <a:cubicBezTo>
                    <a:pt x="88" y="87"/>
                    <a:pt x="102" y="76"/>
                    <a:pt x="109" y="61"/>
                  </a:cubicBezTo>
                  <a:cubicBezTo>
                    <a:pt x="101" y="71"/>
                    <a:pt x="90" y="78"/>
                    <a:pt x="77" y="81"/>
                  </a:cubicBezTo>
                  <a:close/>
                </a:path>
              </a:pathLst>
            </a:custGeom>
            <a:gradFill rotWithShape="1">
              <a:gsLst>
                <a:gs pos="0">
                  <a:schemeClr val="accent3"/>
                </a:gs>
                <a:gs pos="100000">
                  <a:schemeClr val="accent1"/>
                </a:gs>
              </a:gsLst>
              <a:lin ang="27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13" name="Freeform 5"/>
            <p:cNvSpPr>
              <a:spLocks/>
            </p:cNvSpPr>
            <p:nvPr/>
          </p:nvSpPr>
          <p:spPr bwMode="auto">
            <a:xfrm>
              <a:off x="114421173" y="106295656"/>
              <a:ext cx="236250" cy="334028"/>
            </a:xfrm>
            <a:custGeom>
              <a:avLst/>
              <a:gdLst/>
              <a:ahLst/>
              <a:cxnLst>
                <a:cxn ang="0">
                  <a:pos x="34" y="78"/>
                </a:cxn>
                <a:cxn ang="0">
                  <a:pos x="21" y="18"/>
                </a:cxn>
                <a:cxn ang="0">
                  <a:pos x="45" y="0"/>
                </a:cxn>
                <a:cxn ang="0">
                  <a:pos x="13" y="20"/>
                </a:cxn>
                <a:cxn ang="0">
                  <a:pos x="26" y="80"/>
                </a:cxn>
                <a:cxn ang="0">
                  <a:pos x="63" y="85"/>
                </a:cxn>
                <a:cxn ang="0">
                  <a:pos x="34" y="78"/>
                </a:cxn>
              </a:cxnLst>
              <a:rect l="0" t="0" r="r" b="b"/>
              <a:pathLst>
                <a:path w="63" h="89">
                  <a:moveTo>
                    <a:pt x="34" y="78"/>
                  </a:moveTo>
                  <a:cubicBezTo>
                    <a:pt x="14" y="65"/>
                    <a:pt x="8" y="38"/>
                    <a:pt x="21" y="18"/>
                  </a:cubicBezTo>
                  <a:cubicBezTo>
                    <a:pt x="27" y="9"/>
                    <a:pt x="35" y="3"/>
                    <a:pt x="45" y="0"/>
                  </a:cubicBezTo>
                  <a:cubicBezTo>
                    <a:pt x="32" y="1"/>
                    <a:pt x="20" y="8"/>
                    <a:pt x="13" y="20"/>
                  </a:cubicBezTo>
                  <a:cubicBezTo>
                    <a:pt x="0" y="40"/>
                    <a:pt x="5" y="67"/>
                    <a:pt x="26" y="80"/>
                  </a:cubicBezTo>
                  <a:cubicBezTo>
                    <a:pt x="37" y="88"/>
                    <a:pt x="51" y="89"/>
                    <a:pt x="63" y="85"/>
                  </a:cubicBezTo>
                  <a:cubicBezTo>
                    <a:pt x="53" y="86"/>
                    <a:pt x="43" y="84"/>
                    <a:pt x="34" y="78"/>
                  </a:cubicBezTo>
                  <a:close/>
                </a:path>
              </a:pathLst>
            </a:custGeom>
            <a:gradFill rotWithShape="1">
              <a:gsLst>
                <a:gs pos="0">
                  <a:schemeClr val="accent2"/>
                </a:gs>
                <a:gs pos="100000">
                  <a:schemeClr val="accent3"/>
                </a:gs>
              </a:gsLst>
              <a:lin ang="189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14" name="Freeform 6"/>
            <p:cNvSpPr>
              <a:spLocks/>
            </p:cNvSpPr>
            <p:nvPr/>
          </p:nvSpPr>
          <p:spPr bwMode="auto">
            <a:xfrm>
              <a:off x="114458298" y="106280986"/>
              <a:ext cx="281250" cy="318229"/>
            </a:xfrm>
            <a:custGeom>
              <a:avLst/>
              <a:gdLst/>
              <a:ahLst/>
              <a:cxnLst>
                <a:cxn ang="0">
                  <a:pos x="12" y="60"/>
                </a:cxn>
                <a:cxn ang="0">
                  <a:pos x="46" y="7"/>
                </a:cxn>
                <a:cxn ang="0">
                  <a:pos x="75" y="11"/>
                </a:cxn>
                <a:cxn ang="0">
                  <a:pos x="38" y="3"/>
                </a:cxn>
                <a:cxn ang="0">
                  <a:pos x="5" y="55"/>
                </a:cxn>
                <a:cxn ang="0">
                  <a:pos x="28" y="85"/>
                </a:cxn>
                <a:cxn ang="0">
                  <a:pos x="12" y="60"/>
                </a:cxn>
              </a:cxnLst>
              <a:rect l="0" t="0" r="r" b="b"/>
              <a:pathLst>
                <a:path w="75" h="85">
                  <a:moveTo>
                    <a:pt x="12" y="60"/>
                  </a:moveTo>
                  <a:cubicBezTo>
                    <a:pt x="7" y="36"/>
                    <a:pt x="22" y="13"/>
                    <a:pt x="46" y="7"/>
                  </a:cubicBezTo>
                  <a:cubicBezTo>
                    <a:pt x="56" y="5"/>
                    <a:pt x="66" y="7"/>
                    <a:pt x="75" y="11"/>
                  </a:cubicBezTo>
                  <a:cubicBezTo>
                    <a:pt x="65" y="3"/>
                    <a:pt x="52" y="0"/>
                    <a:pt x="38" y="3"/>
                  </a:cubicBezTo>
                  <a:cubicBezTo>
                    <a:pt x="15" y="8"/>
                    <a:pt x="0" y="31"/>
                    <a:pt x="5" y="55"/>
                  </a:cubicBezTo>
                  <a:cubicBezTo>
                    <a:pt x="8" y="68"/>
                    <a:pt x="16" y="79"/>
                    <a:pt x="28" y="85"/>
                  </a:cubicBezTo>
                  <a:cubicBezTo>
                    <a:pt x="20" y="79"/>
                    <a:pt x="14" y="70"/>
                    <a:pt x="12" y="60"/>
                  </a:cubicBezTo>
                  <a:close/>
                </a:path>
              </a:pathLst>
            </a:custGeom>
            <a:gradFill rotWithShape="1">
              <a:gsLst>
                <a:gs pos="0">
                  <a:schemeClr val="accent2"/>
                </a:gs>
                <a:gs pos="100000">
                  <a:schemeClr val="accent3"/>
                </a:gs>
              </a:gsLst>
              <a:lin ang="189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15" name="Freeform 7"/>
            <p:cNvSpPr>
              <a:spLocks/>
            </p:cNvSpPr>
            <p:nvPr/>
          </p:nvSpPr>
          <p:spPr bwMode="auto">
            <a:xfrm>
              <a:off x="114525798" y="106344180"/>
              <a:ext cx="187875" cy="225694"/>
            </a:xfrm>
            <a:custGeom>
              <a:avLst/>
              <a:gdLst/>
              <a:ahLst/>
              <a:cxnLst>
                <a:cxn ang="0">
                  <a:pos x="10" y="43"/>
                </a:cxn>
                <a:cxn ang="0">
                  <a:pos x="30" y="5"/>
                </a:cxn>
                <a:cxn ang="0">
                  <a:pos x="50" y="6"/>
                </a:cxn>
                <a:cxn ang="0">
                  <a:pos x="25" y="3"/>
                </a:cxn>
                <a:cxn ang="0">
                  <a:pos x="5" y="41"/>
                </a:cxn>
                <a:cxn ang="0">
                  <a:pos x="22" y="60"/>
                </a:cxn>
                <a:cxn ang="0">
                  <a:pos x="10" y="43"/>
                </a:cxn>
              </a:cxnLst>
              <a:rect l="0" t="0" r="r" b="b"/>
              <a:pathLst>
                <a:path w="50" h="60">
                  <a:moveTo>
                    <a:pt x="10" y="43"/>
                  </a:moveTo>
                  <a:cubicBezTo>
                    <a:pt x="5" y="27"/>
                    <a:pt x="14" y="10"/>
                    <a:pt x="30" y="5"/>
                  </a:cubicBezTo>
                  <a:cubicBezTo>
                    <a:pt x="37" y="3"/>
                    <a:pt x="44" y="4"/>
                    <a:pt x="50" y="6"/>
                  </a:cubicBezTo>
                  <a:cubicBezTo>
                    <a:pt x="43" y="1"/>
                    <a:pt x="34" y="0"/>
                    <a:pt x="25" y="3"/>
                  </a:cubicBezTo>
                  <a:cubicBezTo>
                    <a:pt x="9" y="8"/>
                    <a:pt x="0" y="25"/>
                    <a:pt x="5" y="41"/>
                  </a:cubicBezTo>
                  <a:cubicBezTo>
                    <a:pt x="8" y="50"/>
                    <a:pt x="14" y="56"/>
                    <a:pt x="22" y="60"/>
                  </a:cubicBezTo>
                  <a:cubicBezTo>
                    <a:pt x="17" y="56"/>
                    <a:pt x="12" y="50"/>
                    <a:pt x="10" y="43"/>
                  </a:cubicBezTo>
                  <a:close/>
                </a:path>
              </a:pathLst>
            </a:custGeom>
            <a:gradFill rotWithShape="1">
              <a:gsLst>
                <a:gs pos="0">
                  <a:schemeClr val="accent1"/>
                </a:gs>
                <a:gs pos="100000">
                  <a:schemeClr val="accent3"/>
                </a:gs>
              </a:gsLst>
              <a:lin ang="189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16" name="Freeform 8"/>
            <p:cNvSpPr>
              <a:spLocks/>
            </p:cNvSpPr>
            <p:nvPr/>
          </p:nvSpPr>
          <p:spPr bwMode="auto">
            <a:xfrm>
              <a:off x="114551673" y="106344180"/>
              <a:ext cx="229500" cy="172657"/>
            </a:xfrm>
            <a:custGeom>
              <a:avLst/>
              <a:gdLst/>
              <a:ahLst/>
              <a:cxnLst>
                <a:cxn ang="0">
                  <a:pos x="7" y="26"/>
                </a:cxn>
                <a:cxn ang="0">
                  <a:pos x="48" y="13"/>
                </a:cxn>
                <a:cxn ang="0">
                  <a:pos x="61" y="28"/>
                </a:cxn>
                <a:cxn ang="0">
                  <a:pos x="46" y="7"/>
                </a:cxn>
                <a:cxn ang="0">
                  <a:pos x="5" y="20"/>
                </a:cxn>
                <a:cxn ang="0">
                  <a:pos x="4" y="46"/>
                </a:cxn>
                <a:cxn ang="0">
                  <a:pos x="7" y="26"/>
                </a:cxn>
              </a:cxnLst>
              <a:rect l="0" t="0" r="r" b="b"/>
              <a:pathLst>
                <a:path w="61" h="46">
                  <a:moveTo>
                    <a:pt x="7" y="26"/>
                  </a:moveTo>
                  <a:cubicBezTo>
                    <a:pt x="14" y="11"/>
                    <a:pt x="33" y="5"/>
                    <a:pt x="48" y="13"/>
                  </a:cubicBezTo>
                  <a:cubicBezTo>
                    <a:pt x="54" y="17"/>
                    <a:pt x="59" y="22"/>
                    <a:pt x="61" y="28"/>
                  </a:cubicBezTo>
                  <a:cubicBezTo>
                    <a:pt x="60" y="20"/>
                    <a:pt x="54" y="12"/>
                    <a:pt x="46" y="7"/>
                  </a:cubicBezTo>
                  <a:cubicBezTo>
                    <a:pt x="31" y="0"/>
                    <a:pt x="13" y="5"/>
                    <a:pt x="5" y="20"/>
                  </a:cubicBezTo>
                  <a:cubicBezTo>
                    <a:pt x="0" y="29"/>
                    <a:pt x="0" y="38"/>
                    <a:pt x="4" y="46"/>
                  </a:cubicBezTo>
                  <a:cubicBezTo>
                    <a:pt x="2" y="40"/>
                    <a:pt x="3" y="32"/>
                    <a:pt x="7" y="26"/>
                  </a:cubicBezTo>
                  <a:close/>
                </a:path>
              </a:pathLst>
            </a:custGeom>
            <a:gradFill rotWithShape="1">
              <a:gsLst>
                <a:gs pos="0">
                  <a:schemeClr val="accent1"/>
                </a:gs>
                <a:gs pos="100000">
                  <a:schemeClr val="accent3"/>
                </a:gs>
              </a:gsLst>
              <a:lin ang="18900000" scaled="1"/>
            </a:gradFill>
            <a:ln w="9525">
              <a:noFill/>
              <a:round/>
              <a:headEnd/>
              <a:tailEnd/>
            </a:ln>
            <a:effectLst/>
          </p:spPr>
          <p:txBody>
            <a:bodyPr/>
            <a:lstStyle/>
            <a:p>
              <a:pPr fontAlgn="auto">
                <a:spcBef>
                  <a:spcPts val="0"/>
                </a:spcBef>
                <a:spcAft>
                  <a:spcPts val="0"/>
                </a:spcAft>
                <a:defRPr/>
              </a:pPr>
              <a:endParaRPr lang="en-US">
                <a:latin typeface="+mn-lt"/>
              </a:endParaRPr>
            </a:p>
          </p:txBody>
        </p:sp>
      </p:grpSp>
    </p:spTree>
    <p:extLst>
      <p:ext uri="{BB962C8B-B14F-4D97-AF65-F5344CB8AC3E}">
        <p14:creationId xmlns:p14="http://schemas.microsoft.com/office/powerpoint/2010/main" val="1220721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icn.kz/upload/userfiles/image/wpid-1288000582_car-insurance-for-teenagerss600x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1" y="4495800"/>
            <a:ext cx="4191000" cy="24971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Content Placeholder 11"/>
          <p:cNvSpPr>
            <a:spLocks noGrp="1"/>
          </p:cNvSpPr>
          <p:nvPr>
            <p:ph idx="1"/>
          </p:nvPr>
        </p:nvSpPr>
        <p:spPr>
          <a:xfrm>
            <a:off x="1219201" y="325437"/>
            <a:ext cx="7493000" cy="4475163"/>
          </a:xfrm>
        </p:spPr>
        <p:txBody>
          <a:bodyPr>
            <a:normAutofit fontScale="62500" lnSpcReduction="20000"/>
          </a:bodyPr>
          <a:lstStyle/>
          <a:p>
            <a:pPr marL="0" indent="0">
              <a:buNone/>
            </a:pPr>
            <a:r>
              <a:rPr lang="ru-RU" dirty="0">
                <a:solidFill>
                  <a:schemeClr val="tx2">
                    <a:lumMod val="50000"/>
                  </a:schemeClr>
                </a:solidFill>
              </a:rPr>
              <a:t>Страховое возмещение за вред, причиненный потерпевшим в результате  дорожно-транспортных  происшествий, выплачивается в зависимости от степени причинения вреда.  Виновность участников дорожно-транспортных  происшествий за вред причиненный ими, устанавливается путем признания вины  виновником или органами следствия, дознания, а при разногласиях решается в  судебном порядке</a:t>
            </a:r>
            <a:r>
              <a:rPr lang="ru-RU" dirty="0" smtClean="0">
                <a:solidFill>
                  <a:schemeClr val="tx2">
                    <a:lumMod val="50000"/>
                  </a:schemeClr>
                </a:solidFill>
              </a:rPr>
              <a:t>.</a:t>
            </a:r>
            <a:endParaRPr lang="ru-RU" dirty="0">
              <a:solidFill>
                <a:schemeClr val="tx2">
                  <a:lumMod val="50000"/>
                </a:schemeClr>
              </a:solidFill>
            </a:endParaRPr>
          </a:p>
          <a:p>
            <a:pPr marL="0" indent="0">
              <a:buNone/>
            </a:pPr>
            <a:r>
              <a:rPr lang="ru-RU" dirty="0">
                <a:solidFill>
                  <a:schemeClr val="tx2">
                    <a:lumMod val="50000"/>
                  </a:schemeClr>
                </a:solidFill>
              </a:rPr>
              <a:t>  Причинения вреда личности и имуществу третьих лиц считается  страховым случаем и покрывается страхованием, если причинение произошло в  результате столкновения, наезда, удара, падения, опрокидывания средства  транспорта, самовозгорания (пожара), взрыва</a:t>
            </a:r>
            <a:r>
              <a:rPr lang="ru-RU" dirty="0" smtClean="0">
                <a:solidFill>
                  <a:schemeClr val="tx2">
                    <a:lumMod val="50000"/>
                  </a:schemeClr>
                </a:solidFill>
              </a:rPr>
              <a:t>.</a:t>
            </a:r>
            <a:endParaRPr lang="ru-RU" dirty="0">
              <a:solidFill>
                <a:schemeClr val="tx2">
                  <a:lumMod val="50000"/>
                </a:schemeClr>
              </a:solidFill>
            </a:endParaRPr>
          </a:p>
          <a:p>
            <a:pPr marL="0" indent="0">
              <a:buNone/>
            </a:pPr>
            <a:r>
              <a:rPr lang="ru-RU" dirty="0">
                <a:solidFill>
                  <a:schemeClr val="tx2">
                    <a:lumMod val="50000"/>
                  </a:schemeClr>
                </a:solidFill>
              </a:rPr>
              <a:t>  Выплата возмещения производится в течении 7 банковских дней  со дня вступления в силу решения суда или признания самим страхователем  ответственности перед третьим лицом</a:t>
            </a:r>
            <a:r>
              <a:rPr lang="ru-RU" dirty="0" smtClean="0">
                <a:solidFill>
                  <a:schemeClr val="tx2">
                    <a:lumMod val="50000"/>
                  </a:schemeClr>
                </a:solidFill>
              </a:rPr>
              <a:t>.</a:t>
            </a:r>
            <a:endParaRPr lang="ru-RU" dirty="0">
              <a:solidFill>
                <a:schemeClr val="tx2">
                  <a:lumMod val="50000"/>
                </a:schemeClr>
              </a:solidFill>
            </a:endParaRPr>
          </a:p>
          <a:p>
            <a:pPr marL="0" indent="0">
              <a:buNone/>
            </a:pPr>
            <a:r>
              <a:rPr lang="ru-RU" dirty="0">
                <a:solidFill>
                  <a:schemeClr val="tx2">
                    <a:lumMod val="50000"/>
                  </a:schemeClr>
                </a:solidFill>
              </a:rPr>
              <a:t>  При повреждении имущества размер ущерба определяется исходя  из стоимости восстановления поврежденного имущества или суммы необходимых  затрат по ремонту отдельных узлов, деталей, предметов. При полной гибели  имущества юридического лица размер убытков определяют исходя из стоимости за  минусом износа, физические </a:t>
            </a:r>
            <a:r>
              <a:rPr lang="ru-RU" dirty="0" smtClean="0">
                <a:solidFill>
                  <a:schemeClr val="tx2">
                    <a:lumMod val="50000"/>
                  </a:schemeClr>
                </a:solidFill>
              </a:rPr>
              <a:t>лица–  </a:t>
            </a:r>
            <a:r>
              <a:rPr lang="ru-RU" dirty="0">
                <a:solidFill>
                  <a:schemeClr val="tx2">
                    <a:lumMod val="50000"/>
                  </a:schemeClr>
                </a:solidFill>
              </a:rPr>
              <a:t>исходя из рыночных цен на день страховых событий.</a:t>
            </a:r>
          </a:p>
        </p:txBody>
      </p:sp>
      <p:grpSp>
        <p:nvGrpSpPr>
          <p:cNvPr id="6" name="Group 2"/>
          <p:cNvGrpSpPr>
            <a:grpSpLocks/>
          </p:cNvGrpSpPr>
          <p:nvPr/>
        </p:nvGrpSpPr>
        <p:grpSpPr bwMode="auto">
          <a:xfrm>
            <a:off x="8077200" y="304800"/>
            <a:ext cx="635000" cy="685800"/>
            <a:chOff x="114379548" y="106280986"/>
            <a:chExt cx="450000" cy="487500"/>
          </a:xfrm>
        </p:grpSpPr>
        <p:sp>
          <p:nvSpPr>
            <p:cNvPr id="7" name="Freeform 3"/>
            <p:cNvSpPr>
              <a:spLocks/>
            </p:cNvSpPr>
            <p:nvPr/>
          </p:nvSpPr>
          <p:spPr bwMode="auto">
            <a:xfrm>
              <a:off x="114398673" y="106461542"/>
              <a:ext cx="430875" cy="306944"/>
            </a:xfrm>
            <a:custGeom>
              <a:avLst/>
              <a:gdLst/>
              <a:ahLst/>
              <a:cxnLst>
                <a:cxn ang="0">
                  <a:pos x="101" y="37"/>
                </a:cxn>
                <a:cxn ang="0">
                  <a:pos x="23" y="54"/>
                </a:cxn>
                <a:cxn ang="0">
                  <a:pos x="0" y="24"/>
                </a:cxn>
                <a:cxn ang="0">
                  <a:pos x="26" y="65"/>
                </a:cxn>
                <a:cxn ang="0">
                  <a:pos x="103" y="48"/>
                </a:cxn>
                <a:cxn ang="0">
                  <a:pos x="110" y="0"/>
                </a:cxn>
                <a:cxn ang="0">
                  <a:pos x="101" y="37"/>
                </a:cxn>
              </a:cxnLst>
              <a:rect l="0" t="0" r="r" b="b"/>
              <a:pathLst>
                <a:path w="115" h="82">
                  <a:moveTo>
                    <a:pt x="101" y="37"/>
                  </a:moveTo>
                  <a:cubicBezTo>
                    <a:pt x="84" y="64"/>
                    <a:pt x="49" y="71"/>
                    <a:pt x="23" y="54"/>
                  </a:cubicBezTo>
                  <a:cubicBezTo>
                    <a:pt x="12" y="47"/>
                    <a:pt x="4" y="36"/>
                    <a:pt x="0" y="24"/>
                  </a:cubicBezTo>
                  <a:cubicBezTo>
                    <a:pt x="2" y="40"/>
                    <a:pt x="11" y="56"/>
                    <a:pt x="26" y="65"/>
                  </a:cubicBezTo>
                  <a:cubicBezTo>
                    <a:pt x="52" y="82"/>
                    <a:pt x="87" y="75"/>
                    <a:pt x="103" y="48"/>
                  </a:cubicBezTo>
                  <a:cubicBezTo>
                    <a:pt x="113" y="34"/>
                    <a:pt x="115" y="16"/>
                    <a:pt x="110" y="0"/>
                  </a:cubicBezTo>
                  <a:cubicBezTo>
                    <a:pt x="111" y="13"/>
                    <a:pt x="108" y="26"/>
                    <a:pt x="101" y="37"/>
                  </a:cubicBezTo>
                  <a:close/>
                </a:path>
              </a:pathLst>
            </a:custGeom>
            <a:gradFill rotWithShape="1">
              <a:gsLst>
                <a:gs pos="0">
                  <a:schemeClr val="accent3"/>
                </a:gs>
                <a:gs pos="100000">
                  <a:schemeClr val="accent1"/>
                </a:gs>
              </a:gsLst>
              <a:lin ang="27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11" name="Freeform 4"/>
            <p:cNvSpPr>
              <a:spLocks/>
            </p:cNvSpPr>
            <p:nvPr/>
          </p:nvSpPr>
          <p:spPr bwMode="auto">
            <a:xfrm>
              <a:off x="114379548" y="106355465"/>
              <a:ext cx="408375" cy="364497"/>
            </a:xfrm>
            <a:custGeom>
              <a:avLst/>
              <a:gdLst/>
              <a:ahLst/>
              <a:cxnLst>
                <a:cxn ang="0">
                  <a:pos x="77" y="81"/>
                </a:cxn>
                <a:cxn ang="0">
                  <a:pos x="10" y="38"/>
                </a:cxn>
                <a:cxn ang="0">
                  <a:pos x="15" y="0"/>
                </a:cxn>
                <a:cxn ang="0">
                  <a:pos x="4" y="47"/>
                </a:cxn>
                <a:cxn ang="0">
                  <a:pos x="71" y="91"/>
                </a:cxn>
                <a:cxn ang="0">
                  <a:pos x="109" y="61"/>
                </a:cxn>
                <a:cxn ang="0">
                  <a:pos x="77" y="81"/>
                </a:cxn>
              </a:cxnLst>
              <a:rect l="0" t="0" r="r" b="b"/>
              <a:pathLst>
                <a:path w="109" h="97">
                  <a:moveTo>
                    <a:pt x="77" y="81"/>
                  </a:moveTo>
                  <a:cubicBezTo>
                    <a:pt x="46" y="88"/>
                    <a:pt x="16" y="68"/>
                    <a:pt x="10" y="38"/>
                  </a:cubicBezTo>
                  <a:cubicBezTo>
                    <a:pt x="7" y="25"/>
                    <a:pt x="9" y="12"/>
                    <a:pt x="15" y="0"/>
                  </a:cubicBezTo>
                  <a:cubicBezTo>
                    <a:pt x="5" y="13"/>
                    <a:pt x="0" y="30"/>
                    <a:pt x="4" y="47"/>
                  </a:cubicBezTo>
                  <a:cubicBezTo>
                    <a:pt x="10" y="78"/>
                    <a:pt x="40" y="97"/>
                    <a:pt x="71" y="91"/>
                  </a:cubicBezTo>
                  <a:cubicBezTo>
                    <a:pt x="88" y="87"/>
                    <a:pt x="102" y="76"/>
                    <a:pt x="109" y="61"/>
                  </a:cubicBezTo>
                  <a:cubicBezTo>
                    <a:pt x="101" y="71"/>
                    <a:pt x="90" y="78"/>
                    <a:pt x="77" y="81"/>
                  </a:cubicBezTo>
                  <a:close/>
                </a:path>
              </a:pathLst>
            </a:custGeom>
            <a:gradFill rotWithShape="1">
              <a:gsLst>
                <a:gs pos="0">
                  <a:schemeClr val="accent3"/>
                </a:gs>
                <a:gs pos="100000">
                  <a:schemeClr val="accent1"/>
                </a:gs>
              </a:gsLst>
              <a:lin ang="27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13" name="Freeform 5"/>
            <p:cNvSpPr>
              <a:spLocks/>
            </p:cNvSpPr>
            <p:nvPr/>
          </p:nvSpPr>
          <p:spPr bwMode="auto">
            <a:xfrm>
              <a:off x="114421173" y="106295656"/>
              <a:ext cx="236250" cy="334028"/>
            </a:xfrm>
            <a:custGeom>
              <a:avLst/>
              <a:gdLst/>
              <a:ahLst/>
              <a:cxnLst>
                <a:cxn ang="0">
                  <a:pos x="34" y="78"/>
                </a:cxn>
                <a:cxn ang="0">
                  <a:pos x="21" y="18"/>
                </a:cxn>
                <a:cxn ang="0">
                  <a:pos x="45" y="0"/>
                </a:cxn>
                <a:cxn ang="0">
                  <a:pos x="13" y="20"/>
                </a:cxn>
                <a:cxn ang="0">
                  <a:pos x="26" y="80"/>
                </a:cxn>
                <a:cxn ang="0">
                  <a:pos x="63" y="85"/>
                </a:cxn>
                <a:cxn ang="0">
                  <a:pos x="34" y="78"/>
                </a:cxn>
              </a:cxnLst>
              <a:rect l="0" t="0" r="r" b="b"/>
              <a:pathLst>
                <a:path w="63" h="89">
                  <a:moveTo>
                    <a:pt x="34" y="78"/>
                  </a:moveTo>
                  <a:cubicBezTo>
                    <a:pt x="14" y="65"/>
                    <a:pt x="8" y="38"/>
                    <a:pt x="21" y="18"/>
                  </a:cubicBezTo>
                  <a:cubicBezTo>
                    <a:pt x="27" y="9"/>
                    <a:pt x="35" y="3"/>
                    <a:pt x="45" y="0"/>
                  </a:cubicBezTo>
                  <a:cubicBezTo>
                    <a:pt x="32" y="1"/>
                    <a:pt x="20" y="8"/>
                    <a:pt x="13" y="20"/>
                  </a:cubicBezTo>
                  <a:cubicBezTo>
                    <a:pt x="0" y="40"/>
                    <a:pt x="5" y="67"/>
                    <a:pt x="26" y="80"/>
                  </a:cubicBezTo>
                  <a:cubicBezTo>
                    <a:pt x="37" y="88"/>
                    <a:pt x="51" y="89"/>
                    <a:pt x="63" y="85"/>
                  </a:cubicBezTo>
                  <a:cubicBezTo>
                    <a:pt x="53" y="86"/>
                    <a:pt x="43" y="84"/>
                    <a:pt x="34" y="78"/>
                  </a:cubicBezTo>
                  <a:close/>
                </a:path>
              </a:pathLst>
            </a:custGeom>
            <a:gradFill rotWithShape="1">
              <a:gsLst>
                <a:gs pos="0">
                  <a:schemeClr val="accent2"/>
                </a:gs>
                <a:gs pos="100000">
                  <a:schemeClr val="accent3"/>
                </a:gs>
              </a:gsLst>
              <a:lin ang="189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14" name="Freeform 6"/>
            <p:cNvSpPr>
              <a:spLocks/>
            </p:cNvSpPr>
            <p:nvPr/>
          </p:nvSpPr>
          <p:spPr bwMode="auto">
            <a:xfrm>
              <a:off x="114458298" y="106280986"/>
              <a:ext cx="281250" cy="318229"/>
            </a:xfrm>
            <a:custGeom>
              <a:avLst/>
              <a:gdLst/>
              <a:ahLst/>
              <a:cxnLst>
                <a:cxn ang="0">
                  <a:pos x="12" y="60"/>
                </a:cxn>
                <a:cxn ang="0">
                  <a:pos x="46" y="7"/>
                </a:cxn>
                <a:cxn ang="0">
                  <a:pos x="75" y="11"/>
                </a:cxn>
                <a:cxn ang="0">
                  <a:pos x="38" y="3"/>
                </a:cxn>
                <a:cxn ang="0">
                  <a:pos x="5" y="55"/>
                </a:cxn>
                <a:cxn ang="0">
                  <a:pos x="28" y="85"/>
                </a:cxn>
                <a:cxn ang="0">
                  <a:pos x="12" y="60"/>
                </a:cxn>
              </a:cxnLst>
              <a:rect l="0" t="0" r="r" b="b"/>
              <a:pathLst>
                <a:path w="75" h="85">
                  <a:moveTo>
                    <a:pt x="12" y="60"/>
                  </a:moveTo>
                  <a:cubicBezTo>
                    <a:pt x="7" y="36"/>
                    <a:pt x="22" y="13"/>
                    <a:pt x="46" y="7"/>
                  </a:cubicBezTo>
                  <a:cubicBezTo>
                    <a:pt x="56" y="5"/>
                    <a:pt x="66" y="7"/>
                    <a:pt x="75" y="11"/>
                  </a:cubicBezTo>
                  <a:cubicBezTo>
                    <a:pt x="65" y="3"/>
                    <a:pt x="52" y="0"/>
                    <a:pt x="38" y="3"/>
                  </a:cubicBezTo>
                  <a:cubicBezTo>
                    <a:pt x="15" y="8"/>
                    <a:pt x="0" y="31"/>
                    <a:pt x="5" y="55"/>
                  </a:cubicBezTo>
                  <a:cubicBezTo>
                    <a:pt x="8" y="68"/>
                    <a:pt x="16" y="79"/>
                    <a:pt x="28" y="85"/>
                  </a:cubicBezTo>
                  <a:cubicBezTo>
                    <a:pt x="20" y="79"/>
                    <a:pt x="14" y="70"/>
                    <a:pt x="12" y="60"/>
                  </a:cubicBezTo>
                  <a:close/>
                </a:path>
              </a:pathLst>
            </a:custGeom>
            <a:gradFill rotWithShape="1">
              <a:gsLst>
                <a:gs pos="0">
                  <a:schemeClr val="accent2"/>
                </a:gs>
                <a:gs pos="100000">
                  <a:schemeClr val="accent3"/>
                </a:gs>
              </a:gsLst>
              <a:lin ang="189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15" name="Freeform 7"/>
            <p:cNvSpPr>
              <a:spLocks/>
            </p:cNvSpPr>
            <p:nvPr/>
          </p:nvSpPr>
          <p:spPr bwMode="auto">
            <a:xfrm>
              <a:off x="114525798" y="106344180"/>
              <a:ext cx="187875" cy="225694"/>
            </a:xfrm>
            <a:custGeom>
              <a:avLst/>
              <a:gdLst/>
              <a:ahLst/>
              <a:cxnLst>
                <a:cxn ang="0">
                  <a:pos x="10" y="43"/>
                </a:cxn>
                <a:cxn ang="0">
                  <a:pos x="30" y="5"/>
                </a:cxn>
                <a:cxn ang="0">
                  <a:pos x="50" y="6"/>
                </a:cxn>
                <a:cxn ang="0">
                  <a:pos x="25" y="3"/>
                </a:cxn>
                <a:cxn ang="0">
                  <a:pos x="5" y="41"/>
                </a:cxn>
                <a:cxn ang="0">
                  <a:pos x="22" y="60"/>
                </a:cxn>
                <a:cxn ang="0">
                  <a:pos x="10" y="43"/>
                </a:cxn>
              </a:cxnLst>
              <a:rect l="0" t="0" r="r" b="b"/>
              <a:pathLst>
                <a:path w="50" h="60">
                  <a:moveTo>
                    <a:pt x="10" y="43"/>
                  </a:moveTo>
                  <a:cubicBezTo>
                    <a:pt x="5" y="27"/>
                    <a:pt x="14" y="10"/>
                    <a:pt x="30" y="5"/>
                  </a:cubicBezTo>
                  <a:cubicBezTo>
                    <a:pt x="37" y="3"/>
                    <a:pt x="44" y="4"/>
                    <a:pt x="50" y="6"/>
                  </a:cubicBezTo>
                  <a:cubicBezTo>
                    <a:pt x="43" y="1"/>
                    <a:pt x="34" y="0"/>
                    <a:pt x="25" y="3"/>
                  </a:cubicBezTo>
                  <a:cubicBezTo>
                    <a:pt x="9" y="8"/>
                    <a:pt x="0" y="25"/>
                    <a:pt x="5" y="41"/>
                  </a:cubicBezTo>
                  <a:cubicBezTo>
                    <a:pt x="8" y="50"/>
                    <a:pt x="14" y="56"/>
                    <a:pt x="22" y="60"/>
                  </a:cubicBezTo>
                  <a:cubicBezTo>
                    <a:pt x="17" y="56"/>
                    <a:pt x="12" y="50"/>
                    <a:pt x="10" y="43"/>
                  </a:cubicBezTo>
                  <a:close/>
                </a:path>
              </a:pathLst>
            </a:custGeom>
            <a:gradFill rotWithShape="1">
              <a:gsLst>
                <a:gs pos="0">
                  <a:schemeClr val="accent1"/>
                </a:gs>
                <a:gs pos="100000">
                  <a:schemeClr val="accent3"/>
                </a:gs>
              </a:gsLst>
              <a:lin ang="189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16" name="Freeform 8"/>
            <p:cNvSpPr>
              <a:spLocks/>
            </p:cNvSpPr>
            <p:nvPr/>
          </p:nvSpPr>
          <p:spPr bwMode="auto">
            <a:xfrm>
              <a:off x="114551673" y="106344180"/>
              <a:ext cx="229500" cy="172657"/>
            </a:xfrm>
            <a:custGeom>
              <a:avLst/>
              <a:gdLst/>
              <a:ahLst/>
              <a:cxnLst>
                <a:cxn ang="0">
                  <a:pos x="7" y="26"/>
                </a:cxn>
                <a:cxn ang="0">
                  <a:pos x="48" y="13"/>
                </a:cxn>
                <a:cxn ang="0">
                  <a:pos x="61" y="28"/>
                </a:cxn>
                <a:cxn ang="0">
                  <a:pos x="46" y="7"/>
                </a:cxn>
                <a:cxn ang="0">
                  <a:pos x="5" y="20"/>
                </a:cxn>
                <a:cxn ang="0">
                  <a:pos x="4" y="46"/>
                </a:cxn>
                <a:cxn ang="0">
                  <a:pos x="7" y="26"/>
                </a:cxn>
              </a:cxnLst>
              <a:rect l="0" t="0" r="r" b="b"/>
              <a:pathLst>
                <a:path w="61" h="46">
                  <a:moveTo>
                    <a:pt x="7" y="26"/>
                  </a:moveTo>
                  <a:cubicBezTo>
                    <a:pt x="14" y="11"/>
                    <a:pt x="33" y="5"/>
                    <a:pt x="48" y="13"/>
                  </a:cubicBezTo>
                  <a:cubicBezTo>
                    <a:pt x="54" y="17"/>
                    <a:pt x="59" y="22"/>
                    <a:pt x="61" y="28"/>
                  </a:cubicBezTo>
                  <a:cubicBezTo>
                    <a:pt x="60" y="20"/>
                    <a:pt x="54" y="12"/>
                    <a:pt x="46" y="7"/>
                  </a:cubicBezTo>
                  <a:cubicBezTo>
                    <a:pt x="31" y="0"/>
                    <a:pt x="13" y="5"/>
                    <a:pt x="5" y="20"/>
                  </a:cubicBezTo>
                  <a:cubicBezTo>
                    <a:pt x="0" y="29"/>
                    <a:pt x="0" y="38"/>
                    <a:pt x="4" y="46"/>
                  </a:cubicBezTo>
                  <a:cubicBezTo>
                    <a:pt x="2" y="40"/>
                    <a:pt x="3" y="32"/>
                    <a:pt x="7" y="26"/>
                  </a:cubicBezTo>
                  <a:close/>
                </a:path>
              </a:pathLst>
            </a:custGeom>
            <a:gradFill rotWithShape="1">
              <a:gsLst>
                <a:gs pos="0">
                  <a:schemeClr val="accent1"/>
                </a:gs>
                <a:gs pos="100000">
                  <a:schemeClr val="accent3"/>
                </a:gs>
              </a:gsLst>
              <a:lin ang="18900000" scaled="1"/>
            </a:gradFill>
            <a:ln w="9525">
              <a:noFill/>
              <a:round/>
              <a:headEnd/>
              <a:tailEnd/>
            </a:ln>
            <a:effectLst/>
          </p:spPr>
          <p:txBody>
            <a:bodyPr/>
            <a:lstStyle/>
            <a:p>
              <a:pPr fontAlgn="auto">
                <a:spcBef>
                  <a:spcPts val="0"/>
                </a:spcBef>
                <a:spcAft>
                  <a:spcPts val="0"/>
                </a:spcAft>
                <a:defRPr/>
              </a:pPr>
              <a:endParaRPr lang="en-US">
                <a:latin typeface="+mn-lt"/>
              </a:endParaRPr>
            </a:p>
          </p:txBody>
        </p:sp>
      </p:grpSp>
    </p:spTree>
    <p:extLst>
      <p:ext uri="{BB962C8B-B14F-4D97-AF65-F5344CB8AC3E}">
        <p14:creationId xmlns:p14="http://schemas.microsoft.com/office/powerpoint/2010/main" val="3351647946"/>
      </p:ext>
    </p:extLst>
  </p:cSld>
  <p:clrMapOvr>
    <a:masterClrMapping/>
  </p:clrMapOvr>
  <p:timing>
    <p:tnLst>
      <p:par>
        <p:cTn id="1" dur="indefinite" restart="never" nodeType="tmRoot"/>
      </p:par>
    </p:tnLst>
  </p:timing>
</p:sld>
</file>

<file path=ppt/theme/theme1.xml><?xml version="1.0" encoding="utf-8"?>
<a:theme xmlns:a="http://schemas.openxmlformats.org/drawingml/2006/main" name="StockLayouts Technology TC999">
  <a:themeElements>
    <a:clrScheme name="Custom 3">
      <a:dk1>
        <a:sysClr val="windowText" lastClr="000000"/>
      </a:dk1>
      <a:lt1>
        <a:sysClr val="window" lastClr="FFFFFF"/>
      </a:lt1>
      <a:dk2>
        <a:srgbClr val="676767"/>
      </a:dk2>
      <a:lt2>
        <a:srgbClr val="EEECE1"/>
      </a:lt2>
      <a:accent1>
        <a:srgbClr val="EFB32F"/>
      </a:accent1>
      <a:accent2>
        <a:srgbClr val="EF792F"/>
      </a:accent2>
      <a:accent3>
        <a:srgbClr val="E33830"/>
      </a:accent3>
      <a:accent4>
        <a:srgbClr val="2E3640"/>
      </a:accent4>
      <a:accent5>
        <a:srgbClr val="4BACC6"/>
      </a:accent5>
      <a:accent6>
        <a:srgbClr val="7030A0"/>
      </a:accent6>
      <a:hlink>
        <a:srgbClr val="0000FF"/>
      </a:hlink>
      <a:folHlink>
        <a:srgbClr val="800080"/>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808</TotalTime>
  <Words>3286</Words>
  <Application>Microsoft Office PowerPoint</Application>
  <PresentationFormat>Экран (4:3)</PresentationFormat>
  <Paragraphs>139</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StockLayouts Technology TC999</vt:lpstr>
      <vt:lpstr>Страхование ответственности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StockLayouts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StockLayouts</dc:creator>
  <cp:lastModifiedBy>DNA7 X86</cp:lastModifiedBy>
  <cp:revision>114</cp:revision>
  <dcterms:created xsi:type="dcterms:W3CDTF">2010-07-09T22:21:36Z</dcterms:created>
  <dcterms:modified xsi:type="dcterms:W3CDTF">2014-11-12T09:37:34Z</dcterms:modified>
</cp:coreProperties>
</file>